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2" r:id="rId1"/>
  </p:sldMasterIdLst>
  <p:notesMasterIdLst>
    <p:notesMasterId r:id="rId35"/>
  </p:notesMasterIdLst>
  <p:sldIdLst>
    <p:sldId id="256" r:id="rId2"/>
    <p:sldId id="257" r:id="rId3"/>
    <p:sldId id="260" r:id="rId4"/>
    <p:sldId id="258" r:id="rId5"/>
    <p:sldId id="259" r:id="rId6"/>
    <p:sldId id="286" r:id="rId7"/>
    <p:sldId id="278" r:id="rId8"/>
    <p:sldId id="277" r:id="rId9"/>
    <p:sldId id="276" r:id="rId10"/>
    <p:sldId id="279" r:id="rId11"/>
    <p:sldId id="261" r:id="rId12"/>
    <p:sldId id="262" r:id="rId13"/>
    <p:sldId id="287" r:id="rId14"/>
    <p:sldId id="263" r:id="rId15"/>
    <p:sldId id="291" r:id="rId16"/>
    <p:sldId id="264" r:id="rId17"/>
    <p:sldId id="288" r:id="rId18"/>
    <p:sldId id="289" r:id="rId19"/>
    <p:sldId id="265" r:id="rId20"/>
    <p:sldId id="283" r:id="rId21"/>
    <p:sldId id="269" r:id="rId22"/>
    <p:sldId id="284" r:id="rId23"/>
    <p:sldId id="285" r:id="rId24"/>
    <p:sldId id="267" r:id="rId25"/>
    <p:sldId id="282" r:id="rId26"/>
    <p:sldId id="268" r:id="rId27"/>
    <p:sldId id="272" r:id="rId28"/>
    <p:sldId id="273" r:id="rId29"/>
    <p:sldId id="274" r:id="rId30"/>
    <p:sldId id="275" r:id="rId31"/>
    <p:sldId id="270" r:id="rId32"/>
    <p:sldId id="290" r:id="rId33"/>
    <p:sldId id="280" r:id="rId34"/>
  </p:sldIdLst>
  <p:sldSz cx="12192000" cy="6858000"/>
  <p:notesSz cx="6858000" cy="9144000"/>
  <p:embeddedFontLst>
    <p:embeddedFont>
      <p:font typeface="等线" panose="02010600030101010101" pitchFamily="2" charset="-122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F7C5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4674"/>
  </p:normalViewPr>
  <p:slideViewPr>
    <p:cSldViewPr snapToGrid="0">
      <p:cViewPr varScale="1">
        <p:scale>
          <a:sx n="124" d="100"/>
          <a:sy n="124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C2D68-BD87-5448-B39A-F9BD4ADEFA46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A9125-3587-D043-A2AA-D892FAB994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60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A9125-3587-D043-A2AA-D892FAB9940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77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flip="none" rotWithShape="1">
          <a:gsLst>
            <a:gs pos="100000">
              <a:schemeClr val="bg1">
                <a:lumMod val="94203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2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30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77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832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054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91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960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74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13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08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72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9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9F2F-0E3A-914F-A562-57F113634487}" type="datetimeFigureOut">
              <a:rPr kumimoji="1" lang="zh-CN" altLang="en-US" smtClean="0"/>
              <a:t>2023/3/6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D713A-13FC-9749-A8A3-EDD559B4CB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22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E70AE-8765-8FAC-2D0E-22FB250AE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第三次作业讲评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0DAE6C-A379-F1F1-04F1-4F7996CCB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2023/3/6</a:t>
            </a:r>
          </a:p>
          <a:p>
            <a:r>
              <a:rPr kumimoji="1" lang="zh-CN" altLang="en-US" sz="2800" dirty="0"/>
              <a:t>朱成轩</a:t>
            </a:r>
          </a:p>
        </p:txBody>
      </p:sp>
    </p:spTree>
    <p:extLst>
      <p:ext uri="{BB962C8B-B14F-4D97-AF65-F5344CB8AC3E}">
        <p14:creationId xmlns:p14="http://schemas.microsoft.com/office/powerpoint/2010/main" val="242014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5392168-F6A0-6C02-8C18-9504620D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25683"/>
            <a:ext cx="4499576" cy="23911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BC9D32-9707-493C-8A90-31325C9CE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76" y="2925683"/>
            <a:ext cx="5543550" cy="27673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6E1A0F-8AFA-417E-60C3-8A60229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引用计数</a:t>
            </a:r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90EFC-E6DA-7273-9A12-B38D7310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1201"/>
            <a:ext cx="10863650" cy="140743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为何有时</a:t>
            </a:r>
            <a:r>
              <a:rPr kumimoji="1" lang="en-US" altLang="zh-CN" dirty="0" err="1"/>
              <a:t>jupyter</a:t>
            </a:r>
            <a:r>
              <a:rPr kumimoji="1" lang="en-US" altLang="zh-CN" dirty="0"/>
              <a:t> notebook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的运行结果不一样？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Kernel</a:t>
            </a:r>
            <a:r>
              <a:rPr kumimoji="1" lang="zh-CN" altLang="en-US" dirty="0"/>
              <a:t>部分二者是一样的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python</a:t>
            </a:r>
            <a:r>
              <a:rPr kumimoji="1" lang="zh-CN" altLang="en-US" dirty="0"/>
              <a:t>多的引用计数产生于</a:t>
            </a:r>
            <a:r>
              <a:rPr kumimoji="1" lang="en-US" altLang="zh-CN" dirty="0"/>
              <a:t>interpreter</a:t>
            </a:r>
            <a:r>
              <a:rPr kumimoji="1" lang="zh-CN" altLang="en-US" dirty="0"/>
              <a:t>，加载代码、数据到运行的过程中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5CF9D-1F45-798E-BAB4-3B1D2F9AE1B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593AE8-70F2-AE2C-BB74-A81ED95EAEE1}"/>
              </a:ext>
            </a:extLst>
          </p:cNvPr>
          <p:cNvSpPr txBox="1"/>
          <p:nvPr/>
        </p:nvSpPr>
        <p:spPr>
          <a:xfrm>
            <a:off x="10697468" y="3157377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1260DD-60E5-9540-06B8-255D78CC1134}"/>
              </a:ext>
            </a:extLst>
          </p:cNvPr>
          <p:cNvSpPr txBox="1"/>
          <p:nvPr/>
        </p:nvSpPr>
        <p:spPr>
          <a:xfrm>
            <a:off x="887326" y="5672071"/>
            <a:ext cx="44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Interactive Interpreter(e.g. </a:t>
            </a:r>
            <a:r>
              <a:rPr kumimoji="1" lang="en-US" altLang="zh-CN" dirty="0" err="1"/>
              <a:t>Jupyter</a:t>
            </a:r>
            <a:r>
              <a:rPr kumimoji="1" lang="en-US" altLang="zh-CN" dirty="0"/>
              <a:t> notebook)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D430F4-767B-BEF4-985E-7B2ABBE83F05}"/>
              </a:ext>
            </a:extLst>
          </p:cNvPr>
          <p:cNvSpPr txBox="1"/>
          <p:nvPr/>
        </p:nvSpPr>
        <p:spPr>
          <a:xfrm>
            <a:off x="7825464" y="5672071"/>
            <a:ext cx="17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python &lt;</a:t>
            </a:r>
            <a:r>
              <a:rPr kumimoji="1" lang="en-US" altLang="zh-CN" dirty="0" err="1"/>
              <a:t>file.py</a:t>
            </a:r>
            <a:r>
              <a:rPr kumimoji="1" lang="en-US" altLang="zh-CN" dirty="0"/>
              <a:t>&gt;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67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iterator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7EADD-22A0-2A9B-1409-BC7C69B7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597"/>
            <a:ext cx="4202723" cy="2167517"/>
          </a:xfrm>
        </p:spPr>
        <p:txBody>
          <a:bodyPr/>
          <a:lstStyle/>
          <a:p>
            <a:r>
              <a:rPr kumimoji="1" lang="zh-CN" altLang="en-US" dirty="0"/>
              <a:t>列表</a:t>
            </a:r>
            <a:r>
              <a:rPr kumimoji="1" lang="en-US" altLang="zh-CN" dirty="0"/>
              <a:t>(list)</a:t>
            </a:r>
            <a:r>
              <a:rPr kumimoji="1" lang="zh-CN" altLang="en-US" dirty="0"/>
              <a:t>不是</a:t>
            </a:r>
            <a:r>
              <a:rPr kumimoji="1" lang="en-US" altLang="zh-CN" dirty="0"/>
              <a:t>iterator</a:t>
            </a:r>
          </a:p>
          <a:p>
            <a:r>
              <a:rPr kumimoji="1" lang="zh-CN" altLang="en-US" dirty="0"/>
              <a:t>但可以通过</a:t>
            </a:r>
            <a:r>
              <a:rPr kumimoji="1" lang="en-US" altLang="zh-CN" dirty="0" err="1"/>
              <a:t>iter</a:t>
            </a:r>
            <a:r>
              <a:rPr kumimoji="1" lang="en-US" altLang="zh-CN" dirty="0"/>
              <a:t>()</a:t>
            </a:r>
            <a:r>
              <a:rPr kumimoji="1" lang="zh-CN" altLang="en-US" dirty="0"/>
              <a:t>显式转换为</a:t>
            </a:r>
            <a:r>
              <a:rPr kumimoji="1" lang="en-US" altLang="zh-CN" dirty="0"/>
              <a:t>iterator</a:t>
            </a:r>
          </a:p>
          <a:p>
            <a:r>
              <a:rPr kumimoji="1" lang="en-US" altLang="zh-CN" dirty="0"/>
              <a:t>generator</a:t>
            </a:r>
            <a:r>
              <a:rPr kumimoji="1" lang="zh-CN" altLang="en-US" dirty="0"/>
              <a:t>总是</a:t>
            </a:r>
            <a:r>
              <a:rPr kumimoji="1" lang="en-US" altLang="zh-CN" dirty="0"/>
              <a:t>iterator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B192C7-1524-D5A0-FD29-3C0A7B18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798" y="3518693"/>
            <a:ext cx="6934201" cy="18279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966B38-2094-B9B4-7B9B-6079AB9B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4" y="42067"/>
            <a:ext cx="6934200" cy="32972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274391-AE7B-5876-18A4-77B088B9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74718"/>
            <a:ext cx="6821316" cy="31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继承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7EADD-22A0-2A9B-1409-BC7C69B7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597"/>
            <a:ext cx="6840415" cy="2167517"/>
          </a:xfrm>
        </p:spPr>
        <p:txBody>
          <a:bodyPr/>
          <a:lstStyle/>
          <a:p>
            <a:r>
              <a:rPr kumimoji="1" lang="en-US" altLang="zh-CN" dirty="0"/>
              <a:t>Animal(</a:t>
            </a:r>
            <a:r>
              <a:rPr kumimoji="1" lang="en-US" altLang="zh-CN" dirty="0" err="1"/>
              <a:t>canFly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canSwim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super().__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__()</a:t>
            </a:r>
            <a:r>
              <a:rPr kumimoji="1" lang="zh-CN" altLang="en-US" dirty="0"/>
              <a:t>时，按照继承的先后关系调用</a:t>
            </a:r>
            <a:r>
              <a:rPr kumimoji="1" lang="en-US" altLang="zh-CN" dirty="0"/>
              <a:t>__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__()</a:t>
            </a:r>
          </a:p>
          <a:p>
            <a:r>
              <a:rPr kumimoji="1" lang="zh-CN" altLang="en-US" dirty="0"/>
              <a:t>为什么不是</a:t>
            </a:r>
            <a:r>
              <a:rPr kumimoji="1" lang="en-US" altLang="zh-CN" dirty="0" err="1"/>
              <a:t>canFly</a:t>
            </a:r>
            <a:r>
              <a:rPr kumimoji="1" lang="en-US" altLang="zh-CN" dirty="0">
                <a:sym typeface="Wingdings" pitchFamily="2" charset="2"/>
              </a:rPr>
              <a:t> -&gt; Mammal -&gt; </a:t>
            </a:r>
            <a:r>
              <a:rPr kumimoji="1" lang="en-US" altLang="zh-CN" dirty="0" err="1">
                <a:sym typeface="Wingdings" pitchFamily="2" charset="2"/>
              </a:rPr>
              <a:t>canSwim</a:t>
            </a:r>
            <a:r>
              <a:rPr kumimoji="1" lang="en-US" altLang="zh-CN" dirty="0">
                <a:sym typeface="Wingdings" pitchFamily="2" charset="2"/>
              </a:rPr>
              <a:t>?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0.3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D80BEB-F0F9-C51C-E0DB-53E6A286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379" y="0"/>
            <a:ext cx="3943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8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继承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7EADD-22A0-2A9B-1409-BC7C69B7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597"/>
            <a:ext cx="7083175" cy="395010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Animal(</a:t>
            </a:r>
            <a:r>
              <a:rPr kumimoji="1" lang="en-US" altLang="zh-CN" dirty="0" err="1"/>
              <a:t>canFly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canSwim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super().__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__()</a:t>
            </a:r>
            <a:r>
              <a:rPr kumimoji="1" lang="zh-CN" altLang="en-US" dirty="0"/>
              <a:t>时，按照继承的先后关系调用</a:t>
            </a:r>
            <a:r>
              <a:rPr kumimoji="1" lang="en-US" altLang="zh-CN" dirty="0"/>
              <a:t>__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__()</a:t>
            </a:r>
          </a:p>
          <a:p>
            <a:r>
              <a:rPr kumimoji="1" lang="zh-CN" altLang="en-US" dirty="0"/>
              <a:t>会调用哪个类的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</a:rPr>
              <a:t>子类永远在父类前面</a:t>
            </a:r>
          </a:p>
          <a:p>
            <a:pPr lvl="1"/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</a:rPr>
              <a:t>如果有多个父类，会根据它们在列表中的顺序被检查</a:t>
            </a:r>
          </a:p>
          <a:p>
            <a:pPr lvl="1"/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</a:rPr>
              <a:t>如果对下一个类存在两个合法的选择，选择第一个父类</a:t>
            </a:r>
            <a:endParaRPr kumimoji="1" lang="en-US" altLang="zh-C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0.3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D80BEB-F0F9-C51C-E0DB-53E6A286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379" y="0"/>
            <a:ext cx="3943621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965459-6E53-7579-D840-51187BE579A7}"/>
              </a:ext>
            </a:extLst>
          </p:cNvPr>
          <p:cNvSpPr txBox="1"/>
          <p:nvPr/>
        </p:nvSpPr>
        <p:spPr>
          <a:xfrm>
            <a:off x="104511" y="6457453"/>
            <a:ext cx="7816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感兴趣继续了解：https://blog.csdn.net/pansaky/article/details/89226648</a:t>
            </a:r>
          </a:p>
        </p:txBody>
      </p:sp>
    </p:spTree>
    <p:extLst>
      <p:ext uri="{BB962C8B-B14F-4D97-AF65-F5344CB8AC3E}">
        <p14:creationId xmlns:p14="http://schemas.microsoft.com/office/powerpoint/2010/main" val="4229124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EE77DE-AD8D-B4CE-24EE-672877E6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5114"/>
            <a:ext cx="7828554" cy="54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1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676C7F-FAAA-FE77-0DB8-5C04F8F27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21"/>
          <a:stretch/>
        </p:blipFill>
        <p:spPr>
          <a:xfrm>
            <a:off x="838200" y="1420088"/>
            <a:ext cx="10284657" cy="13255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E532B4-270E-747E-CB01-AD13CC12BA02}"/>
              </a:ext>
            </a:extLst>
          </p:cNvPr>
          <p:cNvSpPr txBox="1"/>
          <p:nvPr/>
        </p:nvSpPr>
        <p:spPr>
          <a:xfrm>
            <a:off x="6226905" y="2844800"/>
            <a:ext cx="242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zh-CN" altLang="en-US" sz="1800" dirty="0">
                <a:solidFill>
                  <a:schemeClr val="accent6">
                    <a:lumMod val="50000"/>
                  </a:schemeClr>
                </a:solidFill>
              </a:rPr>
              <a:t> 徐艺峰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2100013125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6FEE09-C201-299D-F02B-A9485799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4800"/>
            <a:ext cx="5308600" cy="29972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DB3E39B-E54E-F7C3-A5A0-FF27E9BB89B5}"/>
              </a:ext>
            </a:extLst>
          </p:cNvPr>
          <p:cNvCxnSpPr/>
          <p:nvPr/>
        </p:nvCxnSpPr>
        <p:spPr>
          <a:xfrm>
            <a:off x="838200" y="5477880"/>
            <a:ext cx="579634" cy="0"/>
          </a:xfrm>
          <a:prstGeom prst="straightConnector1">
            <a:avLst/>
          </a:prstGeom>
          <a:ln w="38100">
            <a:solidFill>
              <a:srgbClr val="E4F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582CD9E-3AB3-3C9A-A04F-60074BE0081B}"/>
              </a:ext>
            </a:extLst>
          </p:cNvPr>
          <p:cNvSpPr txBox="1"/>
          <p:nvPr/>
        </p:nvSpPr>
        <p:spPr>
          <a:xfrm>
            <a:off x="6226905" y="3459203"/>
            <a:ext cx="372621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打开的文件记得关上</a:t>
            </a:r>
            <a:endParaRPr kumimoji="1"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完整的写法应该是</a:t>
            </a:r>
            <a:br>
              <a:rPr kumimoji="1" lang="en-US" altLang="zh-CN" dirty="0"/>
            </a:br>
            <a:r>
              <a:rPr kumimoji="1" lang="en-US" altLang="zh-CN" dirty="0"/>
              <a:t>try: </a:t>
            </a:r>
            <a:r>
              <a:rPr kumimoji="1" lang="en-US" altLang="zh-CN" dirty="0" err="1"/>
              <a:t>infile</a:t>
            </a:r>
            <a:r>
              <a:rPr kumimoji="1" lang="en-US" altLang="zh-CN" dirty="0"/>
              <a:t> = open(..) …</a:t>
            </a:r>
            <a:br>
              <a:rPr kumimoji="1" lang="en-US" altLang="zh-CN" dirty="0"/>
            </a:br>
            <a:r>
              <a:rPr kumimoji="1" lang="en-US" altLang="zh-CN" dirty="0"/>
              <a:t>finally: if </a:t>
            </a:r>
            <a:r>
              <a:rPr kumimoji="1" lang="en-US" altLang="zh-CN" dirty="0" err="1"/>
              <a:t>infile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infile.close</a:t>
            </a:r>
            <a:r>
              <a:rPr kumimoji="1" lang="en-US" altLang="zh-CN" dirty="0"/>
              <a:t>()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建议使用</a:t>
            </a:r>
            <a:r>
              <a:rPr kumimoji="1" lang="en-US" altLang="zh-CN" sz="2000" dirty="0"/>
              <a:t>with open(..) as </a:t>
            </a:r>
            <a:r>
              <a:rPr kumimoji="1" lang="en-US" altLang="zh-CN" sz="2000" dirty="0" err="1"/>
              <a:t>infile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5860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676C7F-FAAA-FE77-0DB8-5C04F8F27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21"/>
          <a:stretch/>
        </p:blipFill>
        <p:spPr>
          <a:xfrm>
            <a:off x="838200" y="1420088"/>
            <a:ext cx="10284657" cy="13255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E532B4-270E-747E-CB01-AD13CC12BA02}"/>
              </a:ext>
            </a:extLst>
          </p:cNvPr>
          <p:cNvSpPr txBox="1"/>
          <p:nvPr/>
        </p:nvSpPr>
        <p:spPr>
          <a:xfrm>
            <a:off x="7264594" y="2745651"/>
            <a:ext cx="242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zh-CN" altLang="en-US" sz="1800" dirty="0">
                <a:solidFill>
                  <a:schemeClr val="accent6">
                    <a:lumMod val="50000"/>
                  </a:schemeClr>
                </a:solidFill>
              </a:rPr>
              <a:t> 陈奕奇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1900012725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4995E1-3AC5-8BE7-C9A4-A159BE5D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9075"/>
            <a:ext cx="6337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6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183BB-161F-0396-9FB2-2943A438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__</a:t>
            </a:r>
            <a:r>
              <a:rPr kumimoji="1" lang="en-US" altLang="zh-CN" dirty="0" err="1"/>
              <a:t>getitem</a:t>
            </a:r>
            <a:r>
              <a:rPr kumimoji="1" lang="en-US" altLang="zh-CN" dirty="0"/>
              <a:t>__, __</a:t>
            </a:r>
            <a:r>
              <a:rPr kumimoji="1" lang="en-US" altLang="zh-CN" dirty="0" err="1"/>
              <a:t>setitem</a:t>
            </a:r>
            <a:r>
              <a:rPr kumimoji="1" lang="en-US" altLang="zh-CN" dirty="0"/>
              <a:t>__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3066D-1B26-C524-2D28-232187271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让类具有一些字典的特性</a:t>
            </a: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获取值</a:t>
            </a:r>
            <a:r>
              <a:rPr kumimoji="1" lang="en-US" altLang="zh-CN" dirty="0"/>
              <a:t>/</a:t>
            </a:r>
            <a:r>
              <a:rPr kumimoji="1" lang="zh-CN" altLang="en-US" dirty="0"/>
              <a:t>修改值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D83E2E-7D20-EEA5-2DE1-3DA18847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713994"/>
            <a:ext cx="7772400" cy="41440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3BF8D3-375D-D9ED-CF98-AD22CEA3C5BE}"/>
              </a:ext>
            </a:extLst>
          </p:cNvPr>
          <p:cNvSpPr txBox="1"/>
          <p:nvPr/>
        </p:nvSpPr>
        <p:spPr>
          <a:xfrm>
            <a:off x="9102578" y="4180115"/>
            <a:ext cx="2965427" cy="408623"/>
          </a:xfrm>
          <a:prstGeom prst="wedgeRoundRectCallout">
            <a:avLst>
              <a:gd name="adj1" fmla="val 5230"/>
              <a:gd name="adj2" fmla="val 150412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不可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对象也是可以的！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89ED2B-2E46-0408-5DE0-E2168F7F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605" y="251056"/>
            <a:ext cx="3200400" cy="2019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4A5D1D-34CC-7523-6D06-FE01DC62D46D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24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183BB-161F-0396-9FB2-2943A438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__</a:t>
            </a:r>
            <a:r>
              <a:rPr kumimoji="1" lang="en-US" altLang="zh-CN" dirty="0" err="1"/>
              <a:t>getitem</a:t>
            </a:r>
            <a:r>
              <a:rPr kumimoji="1" lang="en-US" altLang="zh-CN" dirty="0"/>
              <a:t>__, __</a:t>
            </a:r>
            <a:r>
              <a:rPr kumimoji="1" lang="en-US" altLang="zh-CN" dirty="0" err="1"/>
              <a:t>setitem</a:t>
            </a:r>
            <a:r>
              <a:rPr kumimoji="1" lang="en-US" altLang="zh-CN" dirty="0"/>
              <a:t>__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4A5D1D-34CC-7523-6D06-FE01DC62D46D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1.2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46F8A2-5545-BBC2-9E71-04A464CD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209" y="0"/>
            <a:ext cx="5120791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91310F-436C-ECBA-F6A1-BA1D716A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8" y="3898900"/>
            <a:ext cx="5016500" cy="295910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0644166-647F-6373-ED3D-F81F543C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150429" cy="2130198"/>
          </a:xfrm>
        </p:spPr>
        <p:txBody>
          <a:bodyPr/>
          <a:lstStyle/>
          <a:p>
            <a:r>
              <a:rPr kumimoji="1" lang="zh-CN" altLang="en-US" dirty="0"/>
              <a:t>让类具有一些字典的特性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但归根结底还是可接受任意值的函数</a:t>
            </a: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获取值</a:t>
            </a:r>
            <a:r>
              <a:rPr kumimoji="1" lang="en-US" altLang="zh-CN" dirty="0"/>
              <a:t>/</a:t>
            </a:r>
            <a:r>
              <a:rPr kumimoji="1" lang="zh-CN" altLang="en-US" dirty="0"/>
              <a:t>修改值</a:t>
            </a:r>
          </a:p>
        </p:txBody>
      </p:sp>
    </p:spTree>
    <p:extLst>
      <p:ext uri="{BB962C8B-B14F-4D97-AF65-F5344CB8AC3E}">
        <p14:creationId xmlns:p14="http://schemas.microsoft.com/office/powerpoint/2010/main" val="34316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5ECD7C-6A67-F935-0514-847290B8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77" y="3230586"/>
            <a:ext cx="7021285" cy="563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911989-741A-6086-6B05-16F9D175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6236"/>
            <a:ext cx="7021286" cy="5291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333B83-88C8-6958-2D01-0B4AF44A20DC}"/>
              </a:ext>
            </a:extLst>
          </p:cNvPr>
          <p:cNvSpPr txBox="1"/>
          <p:nvPr/>
        </p:nvSpPr>
        <p:spPr>
          <a:xfrm>
            <a:off x="838200" y="1693352"/>
            <a:ext cx="4835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本题中，定义</a:t>
            </a:r>
            <a:r>
              <a:rPr kumimoji="1" lang="en-US" altLang="zh-CN" sz="2000" dirty="0"/>
              <a:t>__str__()</a:t>
            </a:r>
            <a:r>
              <a:rPr kumimoji="1" lang="zh-CN" altLang="en-US" sz="2000" dirty="0"/>
              <a:t>或</a:t>
            </a:r>
            <a:r>
              <a:rPr kumimoji="1" lang="en-US" altLang="zh-CN" sz="2000" dirty="0"/>
              <a:t>__</a:t>
            </a:r>
            <a:r>
              <a:rPr kumimoji="1" lang="en-US" altLang="zh-CN" sz="2000" dirty="0" err="1"/>
              <a:t>repr</a:t>
            </a:r>
            <a:r>
              <a:rPr kumimoji="1" lang="en-US" altLang="zh-CN" sz="2000" dirty="0"/>
              <a:t>__()</a:t>
            </a:r>
            <a:r>
              <a:rPr kumimoji="1" lang="zh-CN" altLang="en-US" sz="2000" dirty="0"/>
              <a:t>都可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AC6DAA-3765-48AA-A30E-614DBC6BBEBD}"/>
              </a:ext>
            </a:extLst>
          </p:cNvPr>
          <p:cNvSpPr txBox="1"/>
          <p:nvPr/>
        </p:nvSpPr>
        <p:spPr>
          <a:xfrm>
            <a:off x="807377" y="4016208"/>
            <a:ext cx="82749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__str__</a:t>
            </a:r>
            <a:r>
              <a:rPr kumimoji="1" lang="zh-CN" altLang="en-US" sz="2400" dirty="0"/>
              <a:t>返回的</a:t>
            </a:r>
            <a:r>
              <a:rPr kumimoji="1" lang="en-US" altLang="zh-CN" sz="2400" dirty="0"/>
              <a:t>string</a:t>
            </a:r>
            <a:r>
              <a:rPr kumimoji="1" lang="zh-CN" altLang="en-US" sz="2400" dirty="0"/>
              <a:t>是给用户看的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print</a:t>
            </a:r>
            <a:r>
              <a:rPr kumimoji="1" lang="zh-CN" altLang="en-US" sz="2000" dirty="0"/>
              <a:t>会优先调用</a:t>
            </a:r>
            <a:r>
              <a:rPr kumimoji="1" lang="en-US" altLang="zh-CN" sz="2000" dirty="0"/>
              <a:t>__str__()</a:t>
            </a:r>
            <a:r>
              <a:rPr kumimoji="1" lang="zh-CN" altLang="en-US" sz="2000" dirty="0"/>
              <a:t>，得到一个比较“精美的”输出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__</a:t>
            </a:r>
            <a:r>
              <a:rPr kumimoji="1" lang="en-US" altLang="zh-CN" sz="2400" dirty="0" err="1"/>
              <a:t>repr</a:t>
            </a:r>
            <a:r>
              <a:rPr kumimoji="1" lang="en-US" altLang="zh-CN" sz="2400" dirty="0"/>
              <a:t>__</a:t>
            </a:r>
            <a:r>
              <a:rPr kumimoji="1" lang="zh-CN" altLang="en-US" sz="2400" dirty="0"/>
              <a:t>返回的</a:t>
            </a:r>
            <a:r>
              <a:rPr kumimoji="1" lang="en-US" altLang="zh-CN" sz="2400" dirty="0"/>
              <a:t>string</a:t>
            </a:r>
            <a:r>
              <a:rPr kumimoji="1" lang="zh-CN" altLang="en-US" sz="2400" dirty="0"/>
              <a:t>是给程序员看的</a:t>
            </a:r>
            <a:endParaRPr kumimoji="1" lang="en-US" altLang="zh-CN" sz="24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在可交互环境（如</a:t>
            </a:r>
            <a:r>
              <a:rPr kumimoji="1" lang="en-US" altLang="zh-CN" sz="2000" dirty="0" err="1"/>
              <a:t>jupyter</a:t>
            </a:r>
            <a:r>
              <a:rPr kumimoji="1" lang="zh-CN" altLang="en-US" sz="2000" dirty="0"/>
              <a:t>中）打印一个对象，会调用</a:t>
            </a:r>
            <a:r>
              <a:rPr kumimoji="1" lang="en-US" altLang="zh-CN" sz="2000" dirty="0"/>
              <a:t>__</a:t>
            </a:r>
            <a:r>
              <a:rPr kumimoji="1" lang="en-US" altLang="zh-CN" sz="2000" dirty="0" err="1"/>
              <a:t>repr</a:t>
            </a:r>
            <a:r>
              <a:rPr kumimoji="1" lang="en-US" altLang="zh-CN" sz="2000" dirty="0"/>
              <a:t>__()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一般信息为</a:t>
            </a:r>
            <a:r>
              <a:rPr kumimoji="1" lang="en-US" altLang="zh-CN" sz="2000" dirty="0"/>
              <a:t>&lt;</a:t>
            </a:r>
            <a:r>
              <a:rPr kumimoji="1" lang="zh-CN" altLang="en-US" sz="2000" dirty="0"/>
              <a:t>类名</a:t>
            </a:r>
            <a:r>
              <a:rPr kumimoji="1" lang="en-US" altLang="zh-CN" sz="2000" dirty="0"/>
              <a:t>+object at+</a:t>
            </a:r>
            <a:r>
              <a:rPr kumimoji="1" lang="zh-CN" altLang="en-US" sz="2000" dirty="0"/>
              <a:t>内存地址</a:t>
            </a:r>
            <a:r>
              <a:rPr kumimoji="1" lang="en-US" altLang="zh-CN" sz="2000" dirty="0"/>
              <a:t>&gt;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如果没有定义</a:t>
            </a:r>
            <a:r>
              <a:rPr kumimoji="1" lang="en-US" altLang="zh-CN" sz="2000" dirty="0"/>
              <a:t>__str__()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print</a:t>
            </a:r>
            <a:r>
              <a:rPr kumimoji="1" lang="zh-CN" altLang="en-US" sz="2000" dirty="0"/>
              <a:t>会调用</a:t>
            </a:r>
            <a:r>
              <a:rPr kumimoji="1" lang="en-US" altLang="zh-CN" sz="2000" dirty="0"/>
              <a:t>__</a:t>
            </a:r>
            <a:r>
              <a:rPr kumimoji="1" lang="en-US" altLang="zh-CN" sz="2000" dirty="0" err="1"/>
              <a:t>repr</a:t>
            </a:r>
            <a:r>
              <a:rPr kumimoji="1" lang="en-US" altLang="zh-CN" sz="2000" dirty="0"/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60563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1A0F-8AFA-417E-60C3-8A60229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引用计数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23F77A-2FB3-C099-9056-3597DE92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02" y="1452724"/>
            <a:ext cx="3468565" cy="39525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3A80DD-0845-D199-E2B9-EC164C70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464" y="0"/>
            <a:ext cx="3327890" cy="6858000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FFB8B20-9B23-E309-C7D1-14FADF26CE8D}"/>
              </a:ext>
            </a:extLst>
          </p:cNvPr>
          <p:cNvCxnSpPr/>
          <p:nvPr/>
        </p:nvCxnSpPr>
        <p:spPr>
          <a:xfrm>
            <a:off x="7467600" y="2813538"/>
            <a:ext cx="3165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6DE224B-478E-54C2-2C15-334C25FC34FF}"/>
              </a:ext>
            </a:extLst>
          </p:cNvPr>
          <p:cNvCxnSpPr/>
          <p:nvPr/>
        </p:nvCxnSpPr>
        <p:spPr>
          <a:xfrm>
            <a:off x="3897923" y="2977661"/>
            <a:ext cx="3165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98E9D71-930E-D936-8209-EE8E2DA646E8}"/>
              </a:ext>
            </a:extLst>
          </p:cNvPr>
          <p:cNvCxnSpPr/>
          <p:nvPr/>
        </p:nvCxnSpPr>
        <p:spPr>
          <a:xfrm>
            <a:off x="3897923" y="318233"/>
            <a:ext cx="3165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B7E2894-A18A-3F52-7821-DC9AD251713D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84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1.3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B798FE-D2AC-BAAC-1442-1A4DBB58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9" b="10499"/>
          <a:stretch/>
        </p:blipFill>
        <p:spPr>
          <a:xfrm>
            <a:off x="4880365" y="3985329"/>
            <a:ext cx="4252782" cy="5440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683150F-42E4-631D-DBA1-289CC9D92AC2}"/>
              </a:ext>
            </a:extLst>
          </p:cNvPr>
          <p:cNvSpPr txBox="1"/>
          <p:nvPr/>
        </p:nvSpPr>
        <p:spPr>
          <a:xfrm>
            <a:off x="4880363" y="5184654"/>
            <a:ext cx="559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没有必要实现</a:t>
            </a:r>
            <a:r>
              <a:rPr kumimoji="1" lang="en-US" altLang="zh-CN" dirty="0"/>
              <a:t>__ne__()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不需要考虑</a:t>
            </a:r>
            <a:r>
              <a:rPr kumimoji="1" lang="en-US" altLang="zh-CN" dirty="0" err="1"/>
              <a:t>self.queue.pop</a:t>
            </a:r>
            <a:r>
              <a:rPr kumimoji="1" lang="en-US" altLang="zh-CN" dirty="0"/>
              <a:t>()</a:t>
            </a:r>
            <a:r>
              <a:rPr kumimoji="1" lang="zh-CN" altLang="en-US" dirty="0"/>
              <a:t>在非法情况的表现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637EE1E-8C55-1CB7-9E01-09FC6F9F34D3}"/>
              </a:ext>
            </a:extLst>
          </p:cNvPr>
          <p:cNvGrpSpPr/>
          <p:nvPr/>
        </p:nvGrpSpPr>
        <p:grpSpPr>
          <a:xfrm>
            <a:off x="4952283" y="5969655"/>
            <a:ext cx="4882746" cy="523220"/>
            <a:chOff x="4952283" y="5969655"/>
            <a:chExt cx="4882746" cy="52322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7091C65-E057-1144-9DDA-D8C75572F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283" y="5969655"/>
              <a:ext cx="2845009" cy="52322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551D0D3-19C5-CDFA-EF32-2F1AEAB06E2E}"/>
                </a:ext>
              </a:extLst>
            </p:cNvPr>
            <p:cNvSpPr txBox="1"/>
            <p:nvPr/>
          </p:nvSpPr>
          <p:spPr>
            <a:xfrm>
              <a:off x="7797292" y="6046599"/>
              <a:ext cx="20377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accent6">
                      <a:lumMod val="50000"/>
                    </a:schemeClr>
                  </a:solidFill>
                </a:rPr>
                <a:t>#</a:t>
              </a:r>
              <a:r>
                <a:rPr kumimoji="1" lang="zh-CN" altLang="en-US" sz="1600" dirty="0">
                  <a:solidFill>
                    <a:schemeClr val="accent6">
                      <a:lumMod val="50000"/>
                    </a:schemeClr>
                  </a:solidFill>
                </a:rPr>
                <a:t> 徐艺峰 </a:t>
              </a:r>
              <a:r>
                <a:rPr kumimoji="1" lang="en-US" altLang="zh-CN" sz="1600" dirty="0">
                  <a:solidFill>
                    <a:schemeClr val="accent6">
                      <a:lumMod val="50000"/>
                    </a:schemeClr>
                  </a:solidFill>
                </a:rPr>
                <a:t>2100013125</a:t>
              </a:r>
              <a:endParaRPr kumimoji="1" lang="zh-CN" altLang="en-US" sz="16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060786D-45F5-E1A2-E953-B7EBD9ED90F7}"/>
              </a:ext>
            </a:extLst>
          </p:cNvPr>
          <p:cNvSpPr txBox="1"/>
          <p:nvPr/>
        </p:nvSpPr>
        <p:spPr>
          <a:xfrm>
            <a:off x="4880363" y="2973367"/>
            <a:ext cx="6126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陈力炯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2100012952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5EC4572-002B-A2FE-8EA9-DB84017FF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16301"/>
            <a:ext cx="2988212" cy="55183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C7116E-192F-50A1-5A81-0822089A8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363" y="123847"/>
            <a:ext cx="6317520" cy="28566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77725E-9B47-5234-9839-72198F6D1ECB}"/>
              </a:ext>
            </a:extLst>
          </p:cNvPr>
          <p:cNvSpPr txBox="1"/>
          <p:nvPr/>
        </p:nvSpPr>
        <p:spPr>
          <a:xfrm>
            <a:off x="4880363" y="4815322"/>
            <a:ext cx="612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pop</a:t>
            </a:r>
            <a:r>
              <a:rPr kumimoji="1" lang="zh-CN" altLang="en-US" dirty="0"/>
              <a:t>操作的实现不能仅将「标记队首位置的变量」</a:t>
            </a:r>
            <a:r>
              <a:rPr kumimoji="1" lang="en-US" altLang="zh-CN" dirty="0"/>
              <a:t>+=1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0709CFE-9592-F0B2-ED06-F253E3C50F1F}"/>
              </a:ext>
            </a:extLst>
          </p:cNvPr>
          <p:cNvCxnSpPr/>
          <p:nvPr/>
        </p:nvCxnSpPr>
        <p:spPr>
          <a:xfrm>
            <a:off x="1099457" y="5308270"/>
            <a:ext cx="70559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95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1.3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ECF5FE-153F-6763-7902-1CD91E8AABDF}"/>
              </a:ext>
            </a:extLst>
          </p:cNvPr>
          <p:cNvSpPr txBox="1"/>
          <p:nvPr/>
        </p:nvSpPr>
        <p:spPr>
          <a:xfrm>
            <a:off x="5390486" y="4245615"/>
            <a:ext cx="3644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4.76 µs ± 80 ns</a:t>
            </a:r>
          </a:p>
          <a:p>
            <a:r>
              <a:rPr lang="en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0.138 µs ± 0.273 ns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24CF5F-4C52-9BAA-3528-A6497AD570D0}"/>
              </a:ext>
            </a:extLst>
          </p:cNvPr>
          <p:cNvSpPr txBox="1"/>
          <p:nvPr/>
        </p:nvSpPr>
        <p:spPr>
          <a:xfrm>
            <a:off x="5415200" y="3001108"/>
            <a:ext cx="38770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0" i="0" dirty="0">
                <a:solidFill>
                  <a:schemeClr val="accent5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59.7 µs ± 502 ns</a:t>
            </a:r>
          </a:p>
          <a:p>
            <a:r>
              <a:rPr lang="en" altLang="zh-CN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0.477 µs ± 4.61 ns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E21ABC-A082-08DE-CFA8-3B87369B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28" y="2939350"/>
            <a:ext cx="3644900" cy="23495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9ECABBA-397B-FCFB-0AFA-7B05E3E7963D}"/>
              </a:ext>
            </a:extLst>
          </p:cNvPr>
          <p:cNvCxnSpPr/>
          <p:nvPr/>
        </p:nvCxnSpPr>
        <p:spPr>
          <a:xfrm flipH="1">
            <a:off x="2661006" y="4436628"/>
            <a:ext cx="587007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3FDC514-F34F-61C4-DC95-A48B9A9CB6C3}"/>
              </a:ext>
            </a:extLst>
          </p:cNvPr>
          <p:cNvCxnSpPr/>
          <p:nvPr/>
        </p:nvCxnSpPr>
        <p:spPr>
          <a:xfrm flipH="1">
            <a:off x="2661006" y="5129764"/>
            <a:ext cx="587007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D9DD687-6C8B-1239-60F6-191D5A423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9" b="10499"/>
          <a:stretch/>
        </p:blipFill>
        <p:spPr>
          <a:xfrm>
            <a:off x="5343282" y="3682031"/>
            <a:ext cx="4252782" cy="5440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257596C-9835-FC64-263A-4B6C0EB32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63" y="123847"/>
            <a:ext cx="6317520" cy="28566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CFB24C0-7388-5573-CF51-3DD58D252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91627" y="1316301"/>
            <a:ext cx="2988212" cy="55183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5D4B7E-E3C6-3DC6-DD23-B1551EA49CD4}"/>
              </a:ext>
            </a:extLst>
          </p:cNvPr>
          <p:cNvSpPr txBox="1"/>
          <p:nvPr/>
        </p:nvSpPr>
        <p:spPr>
          <a:xfrm>
            <a:off x="4880363" y="5366657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用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的风格来写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代码会很慢！</a:t>
            </a:r>
          </a:p>
        </p:txBody>
      </p:sp>
    </p:spTree>
    <p:extLst>
      <p:ext uri="{BB962C8B-B14F-4D97-AF65-F5344CB8AC3E}">
        <p14:creationId xmlns:p14="http://schemas.microsoft.com/office/powerpoint/2010/main" val="163921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19F2A5-76BA-6FBE-3FBE-6F2022820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9" b="10499"/>
          <a:stretch/>
        </p:blipFill>
        <p:spPr>
          <a:xfrm>
            <a:off x="5343282" y="3682031"/>
            <a:ext cx="4252782" cy="5440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1.3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E21ABC-A082-08DE-CFA8-3B87369B6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8" y="2939350"/>
            <a:ext cx="3644900" cy="2349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257596C-9835-FC64-263A-4B6C0EB32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63" y="123847"/>
            <a:ext cx="6317520" cy="285661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4BB1D1B-844E-11B9-E9EF-784F944615DD}"/>
              </a:ext>
            </a:extLst>
          </p:cNvPr>
          <p:cNvSpPr txBox="1"/>
          <p:nvPr/>
        </p:nvSpPr>
        <p:spPr>
          <a:xfrm>
            <a:off x="5343282" y="442760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这样实现的调用过程？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2EAD4E-5F2D-08A3-329F-30884932B23E}"/>
              </a:ext>
            </a:extLst>
          </p:cNvPr>
          <p:cNvSpPr txBox="1"/>
          <p:nvPr/>
        </p:nvSpPr>
        <p:spPr>
          <a:xfrm>
            <a:off x="5605670" y="4927669"/>
            <a:ext cx="355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__eq__(q2,q3)</a:t>
            </a:r>
          </a:p>
          <a:p>
            <a:r>
              <a:rPr kumimoji="1" lang="en-US" altLang="zh-CN" dirty="0"/>
              <a:t>__eq__(q2.data,q3)</a:t>
            </a:r>
          </a:p>
          <a:p>
            <a:r>
              <a:rPr kumimoji="1" lang="en-US" altLang="zh-CN" dirty="0"/>
              <a:t>__eq__(q2.data,q3.data)</a:t>
            </a:r>
            <a:endParaRPr kumimoji="1" lang="zh-CN" altLang="en-US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A65F187-E61F-477F-CDE4-065BDC6DB454}"/>
              </a:ext>
            </a:extLst>
          </p:cNvPr>
          <p:cNvCxnSpPr>
            <a:cxnSpLocks/>
          </p:cNvCxnSpPr>
          <p:nvPr/>
        </p:nvCxnSpPr>
        <p:spPr>
          <a:xfrm>
            <a:off x="8742556" y="4014439"/>
            <a:ext cx="613317" cy="211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1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1.3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58A47D-5937-933E-FAF5-C9FD7B66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28" y="1308100"/>
            <a:ext cx="3187700" cy="554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3E15A4-D390-02E7-DCE8-E03B2713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64" y="1308100"/>
            <a:ext cx="6362700" cy="1244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DF0578-BE69-81FD-DC66-BD997E33A842}"/>
              </a:ext>
            </a:extLst>
          </p:cNvPr>
          <p:cNvSpPr txBox="1"/>
          <p:nvPr/>
        </p:nvSpPr>
        <p:spPr>
          <a:xfrm>
            <a:off x="4411764" y="3894557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可以这样写吗？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43DD8F-2957-D87E-26B0-40EBEBC92925}"/>
              </a:ext>
            </a:extLst>
          </p:cNvPr>
          <p:cNvSpPr txBox="1"/>
          <p:nvPr/>
        </p:nvSpPr>
        <p:spPr>
          <a:xfrm>
            <a:off x="4411764" y="2663213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</a:rPr>
              <a:t>#</a:t>
            </a:r>
            <a:r>
              <a:rPr kumimoji="1" lang="zh-CN" altLang="en-US" dirty="0">
                <a:solidFill>
                  <a:schemeClr val="accent5">
                    <a:lumMod val="50000"/>
                  </a:schemeClr>
                </a:solidFill>
              </a:rPr>
              <a:t> 欧阳霖 </a:t>
            </a:r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</a:rPr>
              <a:t>2200014517</a:t>
            </a:r>
            <a:endParaRPr kumimoji="1"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4481FB-3443-4132-0EE8-756E235415C5}"/>
              </a:ext>
            </a:extLst>
          </p:cNvPr>
          <p:cNvSpPr txBox="1"/>
          <p:nvPr/>
        </p:nvSpPr>
        <p:spPr>
          <a:xfrm>
            <a:off x="4756320" y="4497532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/>
              <a:t>push_num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pop_num</a:t>
            </a:r>
            <a:r>
              <a:rPr kumimoji="1" lang="zh-CN" altLang="en-US" sz="2000" dirty="0"/>
              <a:t>被所有</a:t>
            </a:r>
            <a:r>
              <a:rPr kumimoji="1" lang="en-US" altLang="zh-CN" sz="2000" dirty="0"/>
              <a:t>Queue</a:t>
            </a:r>
            <a:r>
              <a:rPr kumimoji="1" lang="zh-CN" altLang="en-US" sz="2000" dirty="0"/>
              <a:t>对象共享！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4AA941-7A35-1633-D556-B98954D54514}"/>
              </a:ext>
            </a:extLst>
          </p:cNvPr>
          <p:cNvSpPr/>
          <p:nvPr/>
        </p:nvSpPr>
        <p:spPr>
          <a:xfrm>
            <a:off x="1777429" y="2881333"/>
            <a:ext cx="1579087" cy="464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A94E7E-02C8-A06E-4960-9E3786EC9605}"/>
              </a:ext>
            </a:extLst>
          </p:cNvPr>
          <p:cNvSpPr/>
          <p:nvPr/>
        </p:nvSpPr>
        <p:spPr>
          <a:xfrm>
            <a:off x="4862600" y="2042842"/>
            <a:ext cx="3500815" cy="254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5A64A67-B707-7F74-9311-E554A87CDA7B}"/>
              </a:ext>
            </a:extLst>
          </p:cNvPr>
          <p:cNvCxnSpPr/>
          <p:nvPr/>
        </p:nvCxnSpPr>
        <p:spPr>
          <a:xfrm>
            <a:off x="1460906" y="4829665"/>
            <a:ext cx="3165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BAFCE52-C6C4-A028-7E7E-CFC883F0A59D}"/>
              </a:ext>
            </a:extLst>
          </p:cNvPr>
          <p:cNvCxnSpPr/>
          <p:nvPr/>
        </p:nvCxnSpPr>
        <p:spPr>
          <a:xfrm>
            <a:off x="1460906" y="6424290"/>
            <a:ext cx="3165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进阶练习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 2.1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E012C5-CB61-0A05-924A-EEDAEB45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68" y="1564079"/>
            <a:ext cx="11414542" cy="15536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9E4F86-F3D3-15C7-9607-970E246488E1}"/>
              </a:ext>
            </a:extLst>
          </p:cNvPr>
          <p:cNvSpPr txBox="1"/>
          <p:nvPr/>
        </p:nvSpPr>
        <p:spPr>
          <a:xfrm>
            <a:off x="788968" y="3244334"/>
            <a:ext cx="242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</a:rPr>
              <a:t>#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苏驰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2100017807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58671E-0730-3285-79FD-B823F50AEC2B}"/>
              </a:ext>
            </a:extLst>
          </p:cNvPr>
          <p:cNvSpPr txBox="1"/>
          <p:nvPr/>
        </p:nvSpPr>
        <p:spPr>
          <a:xfrm>
            <a:off x="788968" y="4027714"/>
            <a:ext cx="667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追求代码简单好，但要看代码的人（比如未来的自己）</a:t>
            </a:r>
          </a:p>
        </p:txBody>
      </p:sp>
    </p:spTree>
    <p:extLst>
      <p:ext uri="{BB962C8B-B14F-4D97-AF65-F5344CB8AC3E}">
        <p14:creationId xmlns:p14="http://schemas.microsoft.com/office/powerpoint/2010/main" val="263156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 2.1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9E4F86-F3D3-15C7-9607-970E246488E1}"/>
              </a:ext>
            </a:extLst>
          </p:cNvPr>
          <p:cNvSpPr txBox="1"/>
          <p:nvPr/>
        </p:nvSpPr>
        <p:spPr>
          <a:xfrm>
            <a:off x="788968" y="5860925"/>
            <a:ext cx="242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</a:rPr>
              <a:t>#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苏驰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2100017807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0E0EE-F4A7-5837-338F-0E813881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119"/>
            <a:ext cx="8755966" cy="3684204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4D251425-F846-CBE8-C2A3-2F7462A9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进阶练习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798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6EADE20-0D1C-A1B5-B7C4-704EB7D3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0119"/>
            <a:ext cx="6714086" cy="28250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进阶练习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 2.1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02CF7E-E039-BAC1-81EE-C3B48213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464" y="3842657"/>
            <a:ext cx="4192041" cy="16447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7FA24B-CB82-2261-D224-A4A322943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740" y="4052351"/>
            <a:ext cx="2882900" cy="546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90F7DF-893A-613C-6EAC-A579FCFF0809}"/>
              </a:ext>
            </a:extLst>
          </p:cNvPr>
          <p:cNvSpPr txBox="1"/>
          <p:nvPr/>
        </p:nvSpPr>
        <p:spPr>
          <a:xfrm>
            <a:off x="9316063" y="4678997"/>
            <a:ext cx="203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accent5">
                    <a:lumMod val="50000"/>
                  </a:schemeClr>
                </a:solidFill>
              </a:rPr>
              <a:t>#</a:t>
            </a:r>
            <a:r>
              <a:rPr kumimoji="1" lang="zh-CN" altLang="en-US" sz="1600" dirty="0">
                <a:solidFill>
                  <a:schemeClr val="accent5">
                    <a:lumMod val="50000"/>
                  </a:schemeClr>
                </a:solidFill>
              </a:rPr>
              <a:t> 李松毅 </a:t>
            </a:r>
            <a:r>
              <a:rPr kumimoji="1" lang="en-US" altLang="zh-CN" sz="1600" dirty="0">
                <a:solidFill>
                  <a:schemeClr val="accent5">
                    <a:lumMod val="50000"/>
                  </a:schemeClr>
                </a:solidFill>
              </a:rPr>
              <a:t>2100012511</a:t>
            </a:r>
            <a:endParaRPr kumimoji="1" lang="zh-CN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EB9559-EFF9-7B73-AE0F-9EAB69633030}"/>
              </a:ext>
            </a:extLst>
          </p:cNvPr>
          <p:cNvSpPr txBox="1"/>
          <p:nvPr/>
        </p:nvSpPr>
        <p:spPr>
          <a:xfrm>
            <a:off x="838200" y="5982751"/>
            <a:ext cx="2470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#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</a:rPr>
              <a:t> 尹思源 2100017768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625B7C-18BD-BFA9-6DEF-0F82674F7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742950"/>
            <a:ext cx="3864429" cy="212472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CE7FE6-5626-EFA6-FB87-240C286C3E8F}"/>
              </a:ext>
            </a:extLst>
          </p:cNvPr>
          <p:cNvSpPr txBox="1"/>
          <p:nvPr/>
        </p:nvSpPr>
        <p:spPr>
          <a:xfrm>
            <a:off x="5417905" y="5813474"/>
            <a:ext cx="2470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#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</a:rPr>
              <a:t> 王乐安 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</a:rPr>
              <a:t>1900012973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6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B72804D-876B-2299-8B73-8A1F0A22B5B6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10700951" y="1785057"/>
            <a:ext cx="807960" cy="281811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Yield from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 2.1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2E51C1-3201-2073-F0E1-3A139DCB6749}"/>
              </a:ext>
            </a:extLst>
          </p:cNvPr>
          <p:cNvSpPr/>
          <p:nvPr/>
        </p:nvSpPr>
        <p:spPr>
          <a:xfrm>
            <a:off x="5832389" y="508922"/>
            <a:ext cx="4868562" cy="837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function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kumimoji="1" lang="en-US" altLang="zh-CN" b="1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next(</a:t>
            </a:r>
            <a:r>
              <a:rPr kumimoji="1" lang="en-US" altLang="zh-CN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gen_yield_from</a:t>
            </a:r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17002D-3A2B-E606-8667-6E09D1A3CAD8}"/>
              </a:ext>
            </a:extLst>
          </p:cNvPr>
          <p:cNvSpPr/>
          <p:nvPr/>
        </p:nvSpPr>
        <p:spPr>
          <a:xfrm>
            <a:off x="5832389" y="1366075"/>
            <a:ext cx="4868562" cy="837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generator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yield from </a:t>
            </a:r>
            <a:r>
              <a:rPr kumimoji="1" lang="en-US" altLang="zh-CN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gen_yield_from</a:t>
            </a:r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AE9CF6-2EA8-96AD-2202-24E9B774177F}"/>
              </a:ext>
            </a:extLst>
          </p:cNvPr>
          <p:cNvSpPr txBox="1"/>
          <p:nvPr/>
        </p:nvSpPr>
        <p:spPr>
          <a:xfrm>
            <a:off x="7824465" y="440305"/>
            <a:ext cx="88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“caller”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8F95B0-2E77-3EC5-37FF-B342EE03C78E}"/>
              </a:ext>
            </a:extLst>
          </p:cNvPr>
          <p:cNvSpPr/>
          <p:nvPr/>
        </p:nvSpPr>
        <p:spPr>
          <a:xfrm>
            <a:off x="5832388" y="3010018"/>
            <a:ext cx="6054811" cy="837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“Delegating generator”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kumimoji="1" lang="en-US" altLang="zh-CN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yield from gen()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F2D8DB-BCB9-A82F-A42E-EBC50CF11A47}"/>
              </a:ext>
            </a:extLst>
          </p:cNvPr>
          <p:cNvSpPr/>
          <p:nvPr/>
        </p:nvSpPr>
        <p:spPr>
          <a:xfrm>
            <a:off x="5832389" y="4604532"/>
            <a:ext cx="6054810" cy="174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Any sort of iterator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yield </a:t>
            </a:r>
            <a:r>
              <a:rPr kumimoji="1" lang="en-US" altLang="zh-CN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</a:p>
          <a:p>
            <a:r>
              <a:rPr kumimoji="1" lang="en-US" altLang="zh-CN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return </a:t>
            </a:r>
            <a:r>
              <a:rPr kumimoji="1" lang="en-US" altLang="zh-CN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438D9F52-6F57-ECA8-3D90-F0741640EA46}"/>
              </a:ext>
            </a:extLst>
          </p:cNvPr>
          <p:cNvSpPr/>
          <p:nvPr/>
        </p:nvSpPr>
        <p:spPr>
          <a:xfrm>
            <a:off x="9625914" y="2879124"/>
            <a:ext cx="864973" cy="1075038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7CF695C-BC72-81E5-6920-B8CEB79AF27C}"/>
              </a:ext>
            </a:extLst>
          </p:cNvPr>
          <p:cNvCxnSpPr/>
          <p:nvPr/>
        </p:nvCxnSpPr>
        <p:spPr>
          <a:xfrm>
            <a:off x="9835978" y="2253467"/>
            <a:ext cx="0" cy="2351065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70AC422-6E30-4BF3-F1E8-7688782054F0}"/>
              </a:ext>
            </a:extLst>
          </p:cNvPr>
          <p:cNvCxnSpPr>
            <a:cxnSpLocks/>
          </p:cNvCxnSpPr>
          <p:nvPr/>
        </p:nvCxnSpPr>
        <p:spPr>
          <a:xfrm flipV="1">
            <a:off x="10198444" y="2204039"/>
            <a:ext cx="0" cy="2351065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CDE5F17-BB0A-83FA-FA99-BF0653910BD1}"/>
              </a:ext>
            </a:extLst>
          </p:cNvPr>
          <p:cNvSpPr txBox="1"/>
          <p:nvPr/>
        </p:nvSpPr>
        <p:spPr>
          <a:xfrm>
            <a:off x="7719219" y="2319849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dirty="0">
                <a:solidFill>
                  <a:srgbClr val="7030A0"/>
                </a:solidFill>
              </a:rPr>
              <a:t>.send() values</a:t>
            </a:r>
          </a:p>
          <a:p>
            <a:pPr algn="r"/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.throw() exceptions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E12E8A-FCB9-B8B3-92BC-0AA3BAD999B0}"/>
              </a:ext>
            </a:extLst>
          </p:cNvPr>
          <p:cNvSpPr txBox="1"/>
          <p:nvPr/>
        </p:nvSpPr>
        <p:spPr>
          <a:xfrm>
            <a:off x="10153508" y="4128979"/>
            <a:ext cx="127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7030A0"/>
                </a:solidFill>
              </a:rPr>
              <a:t>yield values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DC8A11E-C3F3-A598-C246-5CED1BDE351D}"/>
              </a:ext>
            </a:extLst>
          </p:cNvPr>
          <p:cNvSpPr/>
          <p:nvPr/>
        </p:nvSpPr>
        <p:spPr>
          <a:xfrm>
            <a:off x="10700951" y="3222519"/>
            <a:ext cx="1047510" cy="44484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except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4FA32F2-0605-F7D7-8054-83A940D7F1EB}"/>
              </a:ext>
            </a:extLst>
          </p:cNvPr>
          <p:cNvCxnSpPr>
            <a:cxnSpLocks/>
          </p:cNvCxnSpPr>
          <p:nvPr/>
        </p:nvCxnSpPr>
        <p:spPr>
          <a:xfrm flipV="1">
            <a:off x="11508911" y="3665998"/>
            <a:ext cx="0" cy="93717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CA297E9-D029-5C94-FFFA-D368C77B4015}"/>
              </a:ext>
            </a:extLst>
          </p:cNvPr>
          <p:cNvSpPr txBox="1"/>
          <p:nvPr/>
        </p:nvSpPr>
        <p:spPr>
          <a:xfrm>
            <a:off x="10915848" y="2039840"/>
            <a:ext cx="1188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Raised</a:t>
            </a:r>
            <a:b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</a:b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exceptions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117D9B1A-AFE6-7B92-ADF3-E15D26226AD6}"/>
              </a:ext>
            </a:extLst>
          </p:cNvPr>
          <p:cNvCxnSpPr>
            <a:cxnSpLocks/>
          </p:cNvCxnSpPr>
          <p:nvPr/>
        </p:nvCxnSpPr>
        <p:spPr>
          <a:xfrm>
            <a:off x="9953530" y="2204039"/>
            <a:ext cx="12544" cy="239912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B0221C16-B467-692C-AEEF-54ACA257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45455"/>
            <a:ext cx="3657600" cy="14351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ADD5BD7F-0019-FE50-55DB-2092C3F46E7F}"/>
              </a:ext>
            </a:extLst>
          </p:cNvPr>
          <p:cNvSpPr txBox="1"/>
          <p:nvPr/>
        </p:nvSpPr>
        <p:spPr>
          <a:xfrm>
            <a:off x="838199" y="3354858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“双向通道”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不是新的对象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86AB5F1-B54D-8654-37D4-BD58105D88F4}"/>
              </a:ext>
            </a:extLst>
          </p:cNvPr>
          <p:cNvGrpSpPr/>
          <p:nvPr/>
        </p:nvGrpSpPr>
        <p:grpSpPr>
          <a:xfrm>
            <a:off x="3315076" y="3606876"/>
            <a:ext cx="2440808" cy="2384329"/>
            <a:chOff x="3315076" y="3606876"/>
            <a:chExt cx="2440808" cy="2384329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EA30496-BCB7-440E-1941-F31F79F863D1}"/>
                </a:ext>
              </a:extLst>
            </p:cNvPr>
            <p:cNvSpPr txBox="1"/>
            <p:nvPr/>
          </p:nvSpPr>
          <p:spPr>
            <a:xfrm>
              <a:off x="3399009" y="5043640"/>
              <a:ext cx="2168863" cy="36933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raise </a:t>
              </a:r>
              <a:r>
                <a:rPr kumimoji="1" lang="en-US" altLang="zh-CN" dirty="0" err="1">
                  <a:solidFill>
                    <a:schemeClr val="accent2">
                      <a:lumMod val="75000"/>
                    </a:schemeClr>
                  </a:solidFill>
                </a:rPr>
                <a:t>StopIteration</a:t>
              </a:r>
              <a:r>
                <a:rPr kumimoji="1"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(1)</a:t>
              </a:r>
              <a:endParaRPr kumimoji="1"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C793E91-5965-BF90-F0E8-7C299EFD59F9}"/>
                </a:ext>
              </a:extLst>
            </p:cNvPr>
            <p:cNvSpPr txBox="1"/>
            <p:nvPr/>
          </p:nvSpPr>
          <p:spPr>
            <a:xfrm>
              <a:off x="3315076" y="4266729"/>
              <a:ext cx="2336730" cy="369332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accent2">
                      <a:lumMod val="75000"/>
                    </a:schemeClr>
                  </a:solidFill>
                </a:rPr>
                <a:t>stop_iter_exc.value</a:t>
              </a:r>
              <a:r>
                <a:rPr kumimoji="1"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 = 1</a:t>
              </a:r>
              <a:endParaRPr kumimoji="1"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1" name="右箭头 50">
              <a:extLst>
                <a:ext uri="{FF2B5EF4-FFF2-40B4-BE49-F238E27FC236}">
                  <a16:creationId xmlns:a16="http://schemas.microsoft.com/office/drawing/2014/main" id="{6128DAA0-AF9C-82F1-F64B-63B4420BEDF6}"/>
                </a:ext>
              </a:extLst>
            </p:cNvPr>
            <p:cNvSpPr/>
            <p:nvPr/>
          </p:nvSpPr>
          <p:spPr>
            <a:xfrm rot="16200000">
              <a:off x="4320144" y="4613606"/>
              <a:ext cx="351311" cy="457200"/>
            </a:xfrm>
            <a:prstGeom prst="rightArrow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右箭头 51">
              <a:extLst>
                <a:ext uri="{FF2B5EF4-FFF2-40B4-BE49-F238E27FC236}">
                  <a16:creationId xmlns:a16="http://schemas.microsoft.com/office/drawing/2014/main" id="{AFACFD67-E74D-B0C7-8E24-47567CAB8F29}"/>
                </a:ext>
              </a:extLst>
            </p:cNvPr>
            <p:cNvSpPr/>
            <p:nvPr/>
          </p:nvSpPr>
          <p:spPr>
            <a:xfrm rot="12600000">
              <a:off x="5404573" y="5534005"/>
              <a:ext cx="351311" cy="457200"/>
            </a:xfrm>
            <a:prstGeom prst="rightArrow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右箭头 52">
              <a:extLst>
                <a:ext uri="{FF2B5EF4-FFF2-40B4-BE49-F238E27FC236}">
                  <a16:creationId xmlns:a16="http://schemas.microsoft.com/office/drawing/2014/main" id="{E64F3D23-4DC9-E26B-BC5C-BD976E234FF9}"/>
                </a:ext>
              </a:extLst>
            </p:cNvPr>
            <p:cNvSpPr/>
            <p:nvPr/>
          </p:nvSpPr>
          <p:spPr>
            <a:xfrm rot="20700000">
              <a:off x="5383063" y="3606876"/>
              <a:ext cx="351311" cy="457200"/>
            </a:xfrm>
            <a:prstGeom prst="rightArrow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42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C5EB472-283D-D86E-B2BA-D86A17F563DE}"/>
              </a:ext>
            </a:extLst>
          </p:cNvPr>
          <p:cNvSpPr/>
          <p:nvPr/>
        </p:nvSpPr>
        <p:spPr>
          <a:xfrm>
            <a:off x="5832389" y="3809255"/>
            <a:ext cx="4868562" cy="467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yield from gen()</a:t>
            </a:r>
          </a:p>
        </p:txBody>
      </p:sp>
      <p:sp>
        <p:nvSpPr>
          <p:cNvPr id="11" name="圆柱体 10">
            <a:extLst>
              <a:ext uri="{FF2B5EF4-FFF2-40B4-BE49-F238E27FC236}">
                <a16:creationId xmlns:a16="http://schemas.microsoft.com/office/drawing/2014/main" id="{6BC2630E-46F3-9C8E-8DB8-D2AD641C330A}"/>
              </a:ext>
            </a:extLst>
          </p:cNvPr>
          <p:cNvSpPr/>
          <p:nvPr/>
        </p:nvSpPr>
        <p:spPr>
          <a:xfrm>
            <a:off x="9625914" y="3695151"/>
            <a:ext cx="864973" cy="681596"/>
          </a:xfrm>
          <a:prstGeom prst="can">
            <a:avLst>
              <a:gd name="adj" fmla="val 3844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CC3952-B86C-BA48-55A8-11669F96CF9E}"/>
              </a:ext>
            </a:extLst>
          </p:cNvPr>
          <p:cNvSpPr/>
          <p:nvPr/>
        </p:nvSpPr>
        <p:spPr>
          <a:xfrm>
            <a:off x="5832389" y="3220658"/>
            <a:ext cx="4868562" cy="467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-US" altLang="zh-CN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yield from </a:t>
            </a:r>
            <a:r>
              <a:rPr kumimoji="1" lang="en-US" altLang="zh-CN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gen_yield_from</a:t>
            </a:r>
            <a:r>
              <a:rPr kumimoji="1" lang="en-US" altLang="zh-CN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09A76927-4B5A-5989-7ED9-BF4FFCDDF5C4}"/>
              </a:ext>
            </a:extLst>
          </p:cNvPr>
          <p:cNvSpPr/>
          <p:nvPr/>
        </p:nvSpPr>
        <p:spPr>
          <a:xfrm>
            <a:off x="9625914" y="3054555"/>
            <a:ext cx="864973" cy="754700"/>
          </a:xfrm>
          <a:prstGeom prst="can">
            <a:avLst>
              <a:gd name="adj" fmla="val 37366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Yield from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 2.1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2E51C1-3201-2073-F0E1-3A139DCB6749}"/>
              </a:ext>
            </a:extLst>
          </p:cNvPr>
          <p:cNvSpPr/>
          <p:nvPr/>
        </p:nvSpPr>
        <p:spPr>
          <a:xfrm>
            <a:off x="5832389" y="508922"/>
            <a:ext cx="4868562" cy="837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function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kumimoji="1" lang="en-US" altLang="zh-CN" b="1" dirty="0" err="1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-US" altLang="zh-CN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en-US" altLang="zh-CN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next(</a:t>
            </a:r>
            <a:r>
              <a:rPr kumimoji="1" lang="en-US" altLang="zh-CN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gen_yield_from</a:t>
            </a:r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(3))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17002D-3A2B-E606-8667-6E09D1A3CAD8}"/>
              </a:ext>
            </a:extLst>
          </p:cNvPr>
          <p:cNvSpPr/>
          <p:nvPr/>
        </p:nvSpPr>
        <p:spPr>
          <a:xfrm>
            <a:off x="5832389" y="1366075"/>
            <a:ext cx="4868562" cy="837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generator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yield from </a:t>
            </a:r>
            <a:r>
              <a:rPr kumimoji="1" lang="en-US" altLang="zh-CN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gen_yield_from</a:t>
            </a:r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AE9CF6-2EA8-96AD-2202-24E9B774177F}"/>
              </a:ext>
            </a:extLst>
          </p:cNvPr>
          <p:cNvSpPr txBox="1"/>
          <p:nvPr/>
        </p:nvSpPr>
        <p:spPr>
          <a:xfrm>
            <a:off x="7824465" y="440305"/>
            <a:ext cx="88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“caller”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8F95B0-2E77-3EC5-37FF-B342EE03C78E}"/>
              </a:ext>
            </a:extLst>
          </p:cNvPr>
          <p:cNvSpPr/>
          <p:nvPr/>
        </p:nvSpPr>
        <p:spPr>
          <a:xfrm>
            <a:off x="5832389" y="2636829"/>
            <a:ext cx="4868562" cy="467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-US" altLang="zh-CN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yield from </a:t>
            </a:r>
            <a:r>
              <a:rPr kumimoji="1" lang="en-US" altLang="zh-CN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gen_yield_from</a:t>
            </a:r>
            <a:r>
              <a:rPr kumimoji="1" lang="en-US" altLang="zh-CN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</a:t>
            </a:r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438D9F52-6F57-ECA8-3D90-F0741640EA46}"/>
              </a:ext>
            </a:extLst>
          </p:cNvPr>
          <p:cNvSpPr/>
          <p:nvPr/>
        </p:nvSpPr>
        <p:spPr>
          <a:xfrm>
            <a:off x="9625914" y="2505935"/>
            <a:ext cx="864973" cy="653349"/>
          </a:xfrm>
          <a:prstGeom prst="can">
            <a:avLst>
              <a:gd name="adj" fmla="val 4202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7CF695C-BC72-81E5-6920-B8CEB79AF27C}"/>
              </a:ext>
            </a:extLst>
          </p:cNvPr>
          <p:cNvCxnSpPr>
            <a:cxnSpLocks/>
          </p:cNvCxnSpPr>
          <p:nvPr/>
        </p:nvCxnSpPr>
        <p:spPr>
          <a:xfrm>
            <a:off x="9835978" y="2253467"/>
            <a:ext cx="0" cy="2645607"/>
          </a:xfrm>
          <a:prstGeom prst="straightConnector1">
            <a:avLst/>
          </a:prstGeom>
          <a:ln w="2222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70AC422-6E30-4BF3-F1E8-7688782054F0}"/>
              </a:ext>
            </a:extLst>
          </p:cNvPr>
          <p:cNvCxnSpPr>
            <a:cxnSpLocks/>
          </p:cNvCxnSpPr>
          <p:nvPr/>
        </p:nvCxnSpPr>
        <p:spPr>
          <a:xfrm flipV="1">
            <a:off x="10198444" y="2204039"/>
            <a:ext cx="0" cy="2695035"/>
          </a:xfrm>
          <a:prstGeom prst="straightConnector1">
            <a:avLst/>
          </a:prstGeom>
          <a:ln w="2222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B0221C16-B467-692C-AEEF-54ACA257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45455"/>
            <a:ext cx="3657600" cy="14351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867EDBC-C2D1-5ABE-17BF-A7BB18FE8460}"/>
              </a:ext>
            </a:extLst>
          </p:cNvPr>
          <p:cNvSpPr/>
          <p:nvPr/>
        </p:nvSpPr>
        <p:spPr>
          <a:xfrm>
            <a:off x="5832389" y="4899074"/>
            <a:ext cx="4868562" cy="1185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Any sort of iterator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yield </a:t>
            </a:r>
            <a:r>
              <a:rPr kumimoji="1" lang="en-US" altLang="zh-CN" b="1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E2E144-E431-044E-1B7E-77FD7FD0994B}"/>
              </a:ext>
            </a:extLst>
          </p:cNvPr>
          <p:cNvSpPr txBox="1"/>
          <p:nvPr/>
        </p:nvSpPr>
        <p:spPr>
          <a:xfrm>
            <a:off x="838199" y="3354858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“双向通道”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不是新的对象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34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Yield from</a:t>
            </a:r>
            <a:r>
              <a:rPr kumimoji="1" lang="zh-CN" altLang="en-US" dirty="0"/>
              <a:t>*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 2.1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38AA5B-1527-B81C-673A-863A1B5506C1}"/>
              </a:ext>
            </a:extLst>
          </p:cNvPr>
          <p:cNvSpPr txBox="1"/>
          <p:nvPr/>
        </p:nvSpPr>
        <p:spPr>
          <a:xfrm>
            <a:off x="838200" y="1677867"/>
            <a:ext cx="60074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生成器</a:t>
            </a:r>
            <a:r>
              <a:rPr kumimoji="1" lang="en-US" altLang="zh-CN" sz="2000" dirty="0" err="1"/>
              <a:t>calc_average</a:t>
            </a:r>
            <a:r>
              <a:rPr kumimoji="1" lang="zh-CN" altLang="en-US" sz="2000" dirty="0"/>
              <a:t>在</a:t>
            </a:r>
            <a:r>
              <a:rPr kumimoji="1" lang="en-US" altLang="zh-CN" sz="2000" dirty="0"/>
              <a:t>yield</a:t>
            </a:r>
            <a:r>
              <a:rPr kumimoji="1" lang="zh-CN" altLang="en-US" sz="2000" dirty="0"/>
              <a:t>一个对象后，会在</a:t>
            </a:r>
            <a:r>
              <a:rPr kumimoji="1" lang="en-US" altLang="zh-CN" sz="2000" dirty="0"/>
              <a:t>yield</a:t>
            </a:r>
            <a:r>
              <a:rPr kumimoji="1" lang="zh-CN" altLang="en-US" sz="2000" dirty="0"/>
              <a:t>语句等待调用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可以用</a:t>
            </a:r>
            <a:r>
              <a:rPr kumimoji="1" lang="en-US" altLang="zh-CN" sz="2000" dirty="0"/>
              <a:t>next(</a:t>
            </a:r>
            <a:r>
              <a:rPr kumimoji="1" lang="en-US" altLang="zh-CN" sz="2000" dirty="0" err="1"/>
              <a:t>calc_average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或</a:t>
            </a:r>
            <a:r>
              <a:rPr kumimoji="1" lang="en-US" altLang="zh-CN" sz="2000" dirty="0" err="1"/>
              <a:t>calc_average.send</a:t>
            </a:r>
            <a:r>
              <a:rPr kumimoji="1" lang="en-US" altLang="zh-CN" sz="2000" dirty="0"/>
              <a:t>(num)</a:t>
            </a:r>
            <a:r>
              <a:rPr kumimoji="1" lang="zh-CN" altLang="en-US" sz="2000" dirty="0"/>
              <a:t>让生成器运行到下一次</a:t>
            </a:r>
            <a:r>
              <a:rPr kumimoji="1" lang="en-US" altLang="zh-CN" sz="2000" dirty="0"/>
              <a:t>yield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yield</a:t>
            </a:r>
            <a:r>
              <a:rPr kumimoji="1" lang="zh-CN" altLang="en-US" sz="2000" dirty="0"/>
              <a:t>接收到的值是</a:t>
            </a:r>
            <a:r>
              <a:rPr kumimoji="1" lang="en-US" altLang="zh-CN" sz="2000" dirty="0"/>
              <a:t>caller</a:t>
            </a:r>
            <a:r>
              <a:rPr kumimoji="1" lang="zh-CN" altLang="en-US" sz="2000" dirty="0"/>
              <a:t>调用的</a:t>
            </a:r>
            <a:r>
              <a:rPr kumimoji="1" lang="en-US" altLang="zh-CN" sz="2000" dirty="0"/>
              <a:t>.send(num)</a:t>
            </a:r>
            <a:r>
              <a:rPr kumimoji="1" lang="zh-CN" altLang="en-US" sz="2000" dirty="0"/>
              <a:t>中的</a:t>
            </a:r>
            <a:r>
              <a:rPr kumimoji="1" lang="en-US" altLang="zh-CN" sz="2000" dirty="0"/>
              <a:t>num</a:t>
            </a:r>
            <a:endParaRPr kumimoji="1" lang="zh-CN" altLang="en-US" sz="20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CBB95ED-B9B9-C9E2-E681-AE1973DF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16" y="0"/>
            <a:ext cx="4202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1A0F-8AFA-417E-60C3-8A60229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引用计数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90EFC-E6DA-7273-9A12-B38D7310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09492" cy="364905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Package </a:t>
            </a:r>
            <a:r>
              <a:rPr kumimoji="1" lang="en-US" altLang="zh-CN" b="1" dirty="0"/>
              <a:t>dis</a:t>
            </a:r>
            <a:r>
              <a:rPr kumimoji="1" lang="en-US" altLang="zh-CN" dirty="0"/>
              <a:t>(disassembly)</a:t>
            </a:r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dirty="0"/>
              <a:t>instruction</a:t>
            </a:r>
            <a:r>
              <a:rPr kumimoji="1" lang="zh-CN" altLang="en-US" dirty="0"/>
              <a:t>层面看看，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如何执行代码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执行操作前先“准备好”所需要的变量 </a:t>
            </a:r>
            <a:r>
              <a:rPr kumimoji="1" lang="en-US" altLang="zh-CN" dirty="0"/>
              <a:t>(</a:t>
            </a:r>
            <a:r>
              <a:rPr kumimoji="1" lang="zh-CN" altLang="en-US" dirty="0"/>
              <a:t>载入栈或其他位置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LOAD =&gt;</a:t>
            </a:r>
            <a:r>
              <a:rPr kumimoji="1" lang="zh-CN" altLang="en-US" dirty="0"/>
              <a:t> 引用计数增加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STORE =&gt; </a:t>
            </a:r>
            <a:r>
              <a:rPr kumimoji="1" lang="zh-CN" altLang="en-US" dirty="0"/>
              <a:t>指向改变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运算结束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引用计数减少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F2F450-C723-5315-B7CC-942A3545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87" y="1027906"/>
            <a:ext cx="5122213" cy="42909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5E002B-C443-C3C1-F0E8-9E86BE367D72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C1751D-0A67-F3AE-36FA-CCDFE62A6AF5}"/>
              </a:ext>
            </a:extLst>
          </p:cNvPr>
          <p:cNvSpPr txBox="1"/>
          <p:nvPr/>
        </p:nvSpPr>
        <p:spPr>
          <a:xfrm>
            <a:off x="7069787" y="180459"/>
            <a:ext cx="512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Or: python -m dis &lt;</a:t>
            </a:r>
            <a:r>
              <a:rPr kumimoji="1" lang="zh-CN" altLang="en-US" dirty="0"/>
              <a:t>文件名</a:t>
            </a:r>
            <a:r>
              <a:rPr kumimoji="1" lang="en-US" altLang="zh-CN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50423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Yield from</a:t>
            </a:r>
            <a:r>
              <a:rPr kumimoji="1" lang="zh-CN" altLang="en-US" dirty="0"/>
              <a:t>*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 2.1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B90D48-7481-A93E-66E9-7C02B5C3015A}"/>
              </a:ext>
            </a:extLst>
          </p:cNvPr>
          <p:cNvSpPr txBox="1"/>
          <p:nvPr/>
        </p:nvSpPr>
        <p:spPr>
          <a:xfrm>
            <a:off x="838200" y="1677867"/>
            <a:ext cx="60074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生成器</a:t>
            </a:r>
            <a:r>
              <a:rPr kumimoji="1" lang="en-US" altLang="zh-CN" sz="2000" dirty="0" err="1"/>
              <a:t>calc_average</a:t>
            </a:r>
            <a:r>
              <a:rPr kumimoji="1" lang="zh-CN" altLang="en-US" sz="2000" dirty="0"/>
              <a:t>在</a:t>
            </a:r>
            <a:r>
              <a:rPr kumimoji="1" lang="en-US" altLang="zh-CN" sz="2000" dirty="0"/>
              <a:t>yield</a:t>
            </a:r>
            <a:r>
              <a:rPr kumimoji="1" lang="zh-CN" altLang="en-US" sz="2000" dirty="0"/>
              <a:t>一个对象后，会在</a:t>
            </a:r>
            <a:r>
              <a:rPr kumimoji="1" lang="en-US" altLang="zh-CN" sz="2000" dirty="0"/>
              <a:t>yield</a:t>
            </a:r>
            <a:r>
              <a:rPr kumimoji="1" lang="zh-CN" altLang="en-US" sz="2000" dirty="0"/>
              <a:t>语句等待调用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可以用</a:t>
            </a:r>
            <a:r>
              <a:rPr kumimoji="1" lang="en-US" altLang="zh-CN" sz="2000" dirty="0"/>
              <a:t>next(</a:t>
            </a:r>
            <a:r>
              <a:rPr kumimoji="1" lang="en-US" altLang="zh-CN" sz="2000" dirty="0" err="1"/>
              <a:t>calc_average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或</a:t>
            </a:r>
            <a:r>
              <a:rPr kumimoji="1" lang="en-US" altLang="zh-CN" sz="2000" dirty="0" err="1"/>
              <a:t>calc_average.send</a:t>
            </a:r>
            <a:r>
              <a:rPr kumimoji="1" lang="en-US" altLang="zh-CN" sz="2000" dirty="0"/>
              <a:t>(num)</a:t>
            </a:r>
            <a:r>
              <a:rPr kumimoji="1" lang="zh-CN" altLang="en-US" sz="2000" dirty="0"/>
              <a:t>让生成器运行到下一次</a:t>
            </a:r>
            <a:r>
              <a:rPr kumimoji="1" lang="en-US" altLang="zh-CN" sz="2000" dirty="0"/>
              <a:t>yield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yield</a:t>
            </a:r>
            <a:r>
              <a:rPr kumimoji="1" lang="zh-CN" altLang="en-US" sz="2000" dirty="0"/>
              <a:t>接收到的值是</a:t>
            </a:r>
            <a:r>
              <a:rPr kumimoji="1" lang="en-US" altLang="zh-CN" sz="2000" dirty="0"/>
              <a:t>caller</a:t>
            </a:r>
            <a:r>
              <a:rPr kumimoji="1" lang="zh-CN" altLang="en-US" sz="2000" dirty="0"/>
              <a:t>调用的</a:t>
            </a:r>
            <a:r>
              <a:rPr kumimoji="1" lang="en-US" altLang="zh-CN" sz="2000" dirty="0"/>
              <a:t>.send(num)</a:t>
            </a:r>
            <a:r>
              <a:rPr kumimoji="1" lang="zh-CN" altLang="en-US" sz="2000" dirty="0"/>
              <a:t>中的</a:t>
            </a:r>
            <a:r>
              <a:rPr kumimoji="1" lang="en-US" altLang="zh-CN" sz="2000" dirty="0"/>
              <a:t>num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DDEE6E-FCAB-5F47-C8AE-78FA9962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917" y="0"/>
            <a:ext cx="5027083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222E68-DD0E-2A3C-47C9-D288A555C535}"/>
              </a:ext>
            </a:extLst>
          </p:cNvPr>
          <p:cNvSpPr txBox="1"/>
          <p:nvPr/>
        </p:nvSpPr>
        <p:spPr>
          <a:xfrm>
            <a:off x="838200" y="3905012"/>
            <a:ext cx="354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省去了</a:t>
            </a:r>
            <a:r>
              <a:rPr kumimoji="1" lang="en-US" altLang="zh-CN" dirty="0" err="1"/>
              <a:t>StopIteration</a:t>
            </a:r>
            <a:r>
              <a:rPr kumimoji="1" lang="zh-CN" altLang="en-US" dirty="0"/>
              <a:t>的异常处理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63C00F-C481-E1AE-00D9-D130B6D3CCFF}"/>
              </a:ext>
            </a:extLst>
          </p:cNvPr>
          <p:cNvSpPr txBox="1"/>
          <p:nvPr/>
        </p:nvSpPr>
        <p:spPr>
          <a:xfrm>
            <a:off x="838200" y="4870273"/>
            <a:ext cx="482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这些内容在“协程”一课中会再次出现</a:t>
            </a:r>
            <a:r>
              <a:rPr kumimoji="1" lang="en-US" altLang="zh-CN" dirty="0"/>
              <a:t>^_^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4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进阶练习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 2.2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C617B9-A4FB-E0DC-0145-6AF202B7C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"/>
          <a:stretch/>
        </p:blipFill>
        <p:spPr>
          <a:xfrm>
            <a:off x="7581152" y="0"/>
            <a:ext cx="4559941" cy="58293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9EEE14-34A5-BBEE-74D0-B7E7E6160A51}"/>
              </a:ext>
            </a:extLst>
          </p:cNvPr>
          <p:cNvSpPr txBox="1"/>
          <p:nvPr/>
        </p:nvSpPr>
        <p:spPr>
          <a:xfrm>
            <a:off x="838201" y="1690688"/>
            <a:ext cx="56892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作为一种</a:t>
            </a:r>
            <a:r>
              <a:rPr kumimoji="1" lang="zh-CN" altLang="en-US" sz="2400" b="1" dirty="0"/>
              <a:t>普适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Timer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*</a:t>
            </a:r>
            <a:r>
              <a:rPr kumimoji="1" lang="en-US" altLang="zh-CN" sz="2400" dirty="0" err="1"/>
              <a:t>args</a:t>
            </a:r>
            <a:r>
              <a:rPr kumimoji="1" lang="en-US" altLang="zh-CN" sz="2400" dirty="0"/>
              <a:t>, **</a:t>
            </a:r>
            <a:r>
              <a:rPr kumimoji="1" lang="en-US" altLang="zh-CN" sz="2400" dirty="0" err="1"/>
              <a:t>kwargs</a:t>
            </a:r>
            <a:r>
              <a:rPr kumimoji="1" lang="zh-CN" altLang="en-US" sz="2400" dirty="0"/>
              <a:t>可以匹配所有可能的输入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在实际工程中也经常会使用到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返回原函数的运算结果</a:t>
            </a:r>
            <a:r>
              <a:rPr kumimoji="1" lang="zh-CN" altLang="en-US" sz="2000" dirty="0"/>
              <a:t>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21332B-D1CC-654A-3605-D91EC1402DC9}"/>
              </a:ext>
            </a:extLst>
          </p:cNvPr>
          <p:cNvSpPr txBox="1"/>
          <p:nvPr/>
        </p:nvSpPr>
        <p:spPr>
          <a:xfrm>
            <a:off x="838200" y="3847248"/>
            <a:ext cx="5325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建议使用</a:t>
            </a:r>
            <a:r>
              <a:rPr kumimoji="1" lang="en-US" altLang="zh-CN" sz="2000" dirty="0"/>
              <a:t>@</a:t>
            </a:r>
            <a:r>
              <a:rPr kumimoji="1" lang="zh-CN" altLang="en-US" sz="2000" dirty="0"/>
              <a:t>来装饰，而不要</a:t>
            </a:r>
            <a:r>
              <a:rPr kumimoji="1" lang="en-US" altLang="zh-CN" sz="2000" dirty="0"/>
              <a:t>test = Timer(test)</a:t>
            </a:r>
          </a:p>
        </p:txBody>
      </p:sp>
    </p:spTree>
    <p:extLst>
      <p:ext uri="{BB962C8B-B14F-4D97-AF65-F5344CB8AC3E}">
        <p14:creationId xmlns:p14="http://schemas.microsoft.com/office/powerpoint/2010/main" val="231078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2BF4-8E49-17E5-3015-B86EB7B5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进阶练习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40B5-662B-6190-5470-9A76DD0809F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 2.2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9EEE14-34A5-BBEE-74D0-B7E7E6160A51}"/>
              </a:ext>
            </a:extLst>
          </p:cNvPr>
          <p:cNvSpPr txBox="1"/>
          <p:nvPr/>
        </p:nvSpPr>
        <p:spPr>
          <a:xfrm>
            <a:off x="838201" y="1690688"/>
            <a:ext cx="56892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作为一种</a:t>
            </a:r>
            <a:r>
              <a:rPr kumimoji="1" lang="zh-CN" altLang="en-US" sz="2400" b="1" dirty="0"/>
              <a:t>普适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Timer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*</a:t>
            </a:r>
            <a:r>
              <a:rPr kumimoji="1" lang="en-US" altLang="zh-CN" sz="2400" dirty="0" err="1"/>
              <a:t>args</a:t>
            </a:r>
            <a:r>
              <a:rPr kumimoji="1" lang="en-US" altLang="zh-CN" sz="2400" dirty="0"/>
              <a:t>, **</a:t>
            </a:r>
            <a:r>
              <a:rPr kumimoji="1" lang="en-US" altLang="zh-CN" sz="2400" dirty="0" err="1"/>
              <a:t>kwargs</a:t>
            </a:r>
            <a:r>
              <a:rPr kumimoji="1" lang="zh-CN" altLang="en-US" sz="2400" dirty="0"/>
              <a:t>可以匹配所有可能的输入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在实际工程中也经常会使用到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返回原函数的运算结果</a:t>
            </a:r>
            <a:r>
              <a:rPr kumimoji="1" lang="zh-CN" altLang="en-US" sz="2000" dirty="0"/>
              <a:t>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21332B-D1CC-654A-3605-D91EC1402DC9}"/>
              </a:ext>
            </a:extLst>
          </p:cNvPr>
          <p:cNvSpPr txBox="1"/>
          <p:nvPr/>
        </p:nvSpPr>
        <p:spPr>
          <a:xfrm>
            <a:off x="838200" y="3847248"/>
            <a:ext cx="5325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建议使用</a:t>
            </a:r>
            <a:r>
              <a:rPr kumimoji="1" lang="en-US" altLang="zh-CN" sz="2000" dirty="0"/>
              <a:t>@</a:t>
            </a:r>
            <a:r>
              <a:rPr kumimoji="1" lang="zh-CN" altLang="en-US" sz="2000" dirty="0"/>
              <a:t>来装饰，而不要</a:t>
            </a:r>
            <a:r>
              <a:rPr kumimoji="1" lang="en-US" altLang="zh-CN" sz="2000" dirty="0"/>
              <a:t>test = Timer(test)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709BB0-6754-5B66-2138-DE3B7B85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152" y="1153385"/>
            <a:ext cx="4694386" cy="55248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341789-2F29-0AB7-44A7-A834B05A7ED3}"/>
              </a:ext>
            </a:extLst>
          </p:cNvPr>
          <p:cNvSpPr txBox="1"/>
          <p:nvPr/>
        </p:nvSpPr>
        <p:spPr>
          <a:xfrm>
            <a:off x="7307151" y="784053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</a:rPr>
              <a:t># </a:t>
            </a:r>
            <a:r>
              <a:rPr kumimoji="1" lang="zh-CN" altLang="en-US" dirty="0">
                <a:solidFill>
                  <a:schemeClr val="accent6">
                    <a:lumMod val="50000"/>
                  </a:schemeClr>
                </a:solidFill>
              </a:rPr>
              <a:t>李砺涵 </a:t>
            </a:r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</a:rPr>
              <a:t> 2100017815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1A96AF-9A4B-1402-F8B0-81A0791F1365}"/>
              </a:ext>
            </a:extLst>
          </p:cNvPr>
          <p:cNvSpPr txBox="1"/>
          <p:nvPr/>
        </p:nvSpPr>
        <p:spPr>
          <a:xfrm>
            <a:off x="838199" y="4680369"/>
            <a:ext cx="380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这是用类完成的</a:t>
            </a:r>
            <a:r>
              <a:rPr kumimoji="1" lang="en-US" altLang="zh-CN" sz="2000" dirty="0"/>
              <a:t>decorator</a:t>
            </a:r>
            <a:r>
              <a:rPr kumimoji="1" lang="zh-CN" altLang="en-US" sz="2000" dirty="0"/>
              <a:t>吗？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7688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C44EE-0139-0242-CD64-AA01B439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E4B5DF-E4DF-CA10-50FE-137692DD4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引用计数仅需掌握何时增减，不必了解得那么透彻</a:t>
            </a:r>
            <a:endParaRPr kumimoji="1" lang="en-US" altLang="zh-CN" dirty="0"/>
          </a:p>
          <a:p>
            <a:r>
              <a:rPr kumimoji="1" lang="zh-CN" altLang="en-US" dirty="0"/>
              <a:t>本次讲解中标题带*的表示「感兴趣自学」</a:t>
            </a:r>
            <a:endParaRPr kumimoji="1" lang="en-US" altLang="zh-CN" dirty="0"/>
          </a:p>
          <a:p>
            <a:r>
              <a:rPr kumimoji="1" lang="en-US" altLang="zh-CN" dirty="0"/>
              <a:t>Containers(list, set, </a:t>
            </a:r>
            <a:r>
              <a:rPr kumimoji="1" lang="en-US" altLang="zh-CN" dirty="0" err="1"/>
              <a:t>dict</a:t>
            </a:r>
            <a:r>
              <a:rPr kumimoji="1" lang="en-US" altLang="zh-CN" dirty="0"/>
              <a:t>,…)</a:t>
            </a:r>
            <a:r>
              <a:rPr kumimoji="1" lang="zh-CN" altLang="en-US" dirty="0"/>
              <a:t>不是</a:t>
            </a:r>
            <a:r>
              <a:rPr kumimoji="1" lang="en-US" altLang="zh-CN" dirty="0"/>
              <a:t>iterators</a:t>
            </a:r>
          </a:p>
          <a:p>
            <a:r>
              <a:rPr kumimoji="1" lang="zh-CN" altLang="en-US" dirty="0"/>
              <a:t>要知道像</a:t>
            </a:r>
            <a:r>
              <a:rPr kumimoji="1" lang="en-US" altLang="zh-CN" dirty="0"/>
              <a:t>__</a:t>
            </a:r>
            <a:r>
              <a:rPr kumimoji="1" lang="en-US" altLang="zh-CN" dirty="0" err="1"/>
              <a:t>getitem</a:t>
            </a:r>
            <a:r>
              <a:rPr kumimoji="1" lang="en-US" altLang="zh-CN" dirty="0"/>
              <a:t>__, __call__, __str__, __eq__</a:t>
            </a:r>
            <a:r>
              <a:rPr kumimoji="1" lang="zh-CN" altLang="en-US" dirty="0"/>
              <a:t>等默认函数如何使用、如何重定义</a:t>
            </a:r>
            <a:endParaRPr kumimoji="1" lang="en-US" altLang="zh-CN" dirty="0"/>
          </a:p>
          <a:p>
            <a:r>
              <a:rPr kumimoji="1" lang="zh-CN" altLang="en-US" dirty="0"/>
              <a:t>体会何谓</a:t>
            </a:r>
            <a:r>
              <a:rPr kumimoji="1" lang="en-US" altLang="zh-CN" i="1" dirty="0"/>
              <a:t>pythonic</a:t>
            </a:r>
            <a:r>
              <a:rPr kumimoji="1" lang="en-US" altLang="zh-CN" dirty="0"/>
              <a:t> programming</a:t>
            </a:r>
          </a:p>
          <a:p>
            <a:r>
              <a:rPr kumimoji="1" lang="zh-CN" altLang="en-US" dirty="0"/>
              <a:t>过了测试样例≠万事大吉！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86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1A0F-8AFA-417E-60C3-8A60229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引用计数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90EFC-E6DA-7273-9A12-B38D7310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6941" cy="414142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Package </a:t>
            </a:r>
            <a:r>
              <a:rPr kumimoji="1" lang="en-US" altLang="zh-CN" b="1" dirty="0"/>
              <a:t>dis</a:t>
            </a:r>
            <a:r>
              <a:rPr kumimoji="1" lang="en-US" altLang="zh-CN" dirty="0"/>
              <a:t>(disassembly)</a:t>
            </a:r>
          </a:p>
          <a:p>
            <a:pPr lvl="1"/>
            <a:r>
              <a:rPr kumimoji="1" lang="zh-CN" altLang="en-US" dirty="0"/>
              <a:t>从</a:t>
            </a:r>
            <a:r>
              <a:rPr kumimoji="1" lang="en-US" altLang="zh-CN" dirty="0"/>
              <a:t>instruction</a:t>
            </a:r>
            <a:r>
              <a:rPr kumimoji="1" lang="zh-CN" altLang="en-US" dirty="0"/>
              <a:t>层面看看，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如何执行代码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执行操作前先“准备好”所需要的变量 </a:t>
            </a:r>
            <a:r>
              <a:rPr kumimoji="1" lang="en-US" altLang="zh-CN" dirty="0"/>
              <a:t>(</a:t>
            </a:r>
            <a:r>
              <a:rPr kumimoji="1" lang="zh-CN" altLang="en-US" dirty="0"/>
              <a:t>载入栈或其他位置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LOAD =&gt;</a:t>
            </a:r>
            <a:r>
              <a:rPr kumimoji="1" lang="zh-CN" altLang="en-US" dirty="0"/>
              <a:t> 引用计数增加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STORE =&gt; </a:t>
            </a:r>
            <a:r>
              <a:rPr kumimoji="1" lang="zh-CN" altLang="en-US" dirty="0"/>
              <a:t>指向改变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运算结束</a:t>
            </a:r>
            <a:r>
              <a:rPr kumimoji="1" lang="en-US" altLang="zh-CN" dirty="0"/>
              <a:t>/POP_TOP(</a:t>
            </a:r>
            <a:r>
              <a:rPr kumimoji="1" lang="zh-CN" altLang="en-US" dirty="0"/>
              <a:t>弹栈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引用计数减少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F919D3-0A76-ACF9-C498-5F1D9A09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883" y="1027906"/>
            <a:ext cx="5245117" cy="44205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A536E3-F3D1-2846-8911-FDB4E83ED54C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19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1A0F-8AFA-417E-60C3-8A60229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引用计数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90EFC-E6DA-7273-9A12-B38D7310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06947" cy="414142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进入函数会使参数的引用计数</a:t>
            </a:r>
            <a:r>
              <a:rPr kumimoji="1" lang="en-US" altLang="zh-CN" dirty="0"/>
              <a:t>+2</a:t>
            </a:r>
          </a:p>
          <a:p>
            <a:pPr lvl="1"/>
            <a:r>
              <a:rPr kumimoji="1" lang="zh-CN" altLang="en-US" dirty="0"/>
              <a:t>进入函数前，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对象到函数调用的栈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getrefcount</a:t>
            </a:r>
            <a:r>
              <a:rPr kumimoji="1" lang="en-US" altLang="zh-CN" dirty="0"/>
              <a:t>()</a:t>
            </a:r>
            <a:r>
              <a:rPr kumimoji="1" lang="zh-CN" altLang="en-US" dirty="0"/>
              <a:t>总是比实际存在的引用数多</a:t>
            </a:r>
            <a:r>
              <a:rPr kumimoji="1" lang="en-US" altLang="zh-CN" dirty="0"/>
              <a:t>1</a:t>
            </a:r>
          </a:p>
          <a:p>
            <a:pPr lvl="1"/>
            <a:r>
              <a:rPr kumimoji="1" lang="zh-CN" altLang="en-US" dirty="0"/>
              <a:t>在函数中，有形参</a:t>
            </a:r>
            <a:r>
              <a:rPr kumimoji="1" lang="en-US" altLang="zh-CN" dirty="0"/>
              <a:t>str</a:t>
            </a:r>
            <a:r>
              <a:rPr kumimoji="1" lang="zh-CN" altLang="en-US" dirty="0"/>
              <a:t>保存了对实参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的引用</a:t>
            </a:r>
            <a:endParaRPr kumimoji="1" lang="en-US" altLang="zh-CN" dirty="0"/>
          </a:p>
          <a:p>
            <a:pPr lvl="2"/>
            <a:endParaRPr lang="en-US" altLang="zh-CN" b="0" dirty="0">
              <a:effectLst/>
              <a:latin typeface="Menlo" panose="020B0609030804020204" pitchFamily="49" charset="0"/>
            </a:endParaRPr>
          </a:p>
          <a:p>
            <a:r>
              <a:rPr lang="zh-CN" altLang="en-US" b="0" dirty="0">
                <a:effectLst/>
                <a:latin typeface="Menlo" panose="020B0609030804020204" pitchFamily="49" charset="0"/>
              </a:rPr>
              <a:t>离开函数，引用计数</a:t>
            </a:r>
            <a:r>
              <a:rPr lang="en-US" altLang="zh-CN" b="0" dirty="0">
                <a:effectLst/>
                <a:latin typeface="Menlo" panose="020B0609030804020204" pitchFamily="49" charset="0"/>
              </a:rPr>
              <a:t>-2</a:t>
            </a:r>
          </a:p>
          <a:p>
            <a:pPr lvl="1"/>
            <a:r>
              <a:rPr lang="zh-CN" altLang="en-US" b="0" dirty="0">
                <a:effectLst/>
                <a:latin typeface="Menlo" panose="020B0609030804020204" pitchFamily="49" charset="0"/>
              </a:rPr>
              <a:t>离开函数作用域，形</a:t>
            </a:r>
            <a:r>
              <a:rPr lang="zh-CN" alt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参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zh-CN" alt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销毁</a:t>
            </a:r>
            <a:endParaRPr lang="en-US" altLang="zh-CN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zh-CN" altLang="en-US" b="0" dirty="0">
                <a:effectLst/>
                <a:latin typeface="Menlo" panose="020B0609030804020204" pitchFamily="49" charset="0"/>
              </a:rPr>
              <a:t>函数后</a:t>
            </a:r>
            <a:r>
              <a:rPr lang="en-US" altLang="zh-CN" b="0" dirty="0" err="1">
                <a:effectLst/>
                <a:latin typeface="Menlo" panose="020B0609030804020204" pitchFamily="49" charset="0"/>
              </a:rPr>
              <a:t>pop_top</a:t>
            </a:r>
            <a:r>
              <a:rPr lang="zh-CN" altLang="en-US" b="0" dirty="0">
                <a:effectLst/>
                <a:latin typeface="Menlo" panose="020B0609030804020204" pitchFamily="49" charset="0"/>
              </a:rPr>
              <a:t>弹出函数栈暂存的引用</a:t>
            </a:r>
            <a:endParaRPr kumimoji="1" lang="zh-CN" altLang="en-US" dirty="0"/>
          </a:p>
          <a:p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5CF9D-1F45-798E-BAB4-3B1D2F9AE1B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8F46FE-8648-5823-308B-81B72614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82" y="0"/>
            <a:ext cx="3327890" cy="685800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C2FADBEC-FEEE-7627-8511-A1359C582986}"/>
              </a:ext>
            </a:extLst>
          </p:cNvPr>
          <p:cNvCxnSpPr/>
          <p:nvPr/>
        </p:nvCxnSpPr>
        <p:spPr>
          <a:xfrm>
            <a:off x="8469923" y="2977661"/>
            <a:ext cx="3165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6DAB18C-C854-1580-9C41-A7F7965CC38F}"/>
              </a:ext>
            </a:extLst>
          </p:cNvPr>
          <p:cNvCxnSpPr/>
          <p:nvPr/>
        </p:nvCxnSpPr>
        <p:spPr>
          <a:xfrm>
            <a:off x="8469923" y="318233"/>
            <a:ext cx="3165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60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1A0F-8AFA-417E-60C3-8A60229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引用计数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90EFC-E6DA-7273-9A12-B38D7310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33334"/>
            <a:ext cx="8206947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后几页</a:t>
            </a:r>
            <a:r>
              <a:rPr kumimoji="1" lang="en-US" altLang="zh-CN" dirty="0"/>
              <a:t>ppt</a:t>
            </a:r>
            <a:r>
              <a:rPr kumimoji="1" lang="zh-CN" altLang="en-US" dirty="0"/>
              <a:t>仅供感兴趣的同学们课后深入研究</a:t>
            </a:r>
            <a:endParaRPr kumimoji="1" lang="en-US" altLang="zh-CN" dirty="0"/>
          </a:p>
          <a:p>
            <a:r>
              <a:rPr kumimoji="1" lang="zh-CN" altLang="en-US" dirty="0"/>
              <a:t>有问题可以再和助教交流讨论</a:t>
            </a:r>
            <a:r>
              <a:rPr kumimoji="1" lang="en-US" altLang="zh-CN" dirty="0"/>
              <a:t>^_^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5CF9D-1F45-798E-BAB4-3B1D2F9AE1B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D43163-1510-12D3-33AA-0A1CE07B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3407"/>
            <a:ext cx="7772400" cy="27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1A0F-8AFA-417E-60C3-8A60229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引用计数</a:t>
            </a:r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90EFC-E6DA-7273-9A12-B38D7310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502360"/>
            <a:ext cx="10863650" cy="100710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列表初始化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 </a:t>
            </a:r>
            <a:r>
              <a:rPr kumimoji="1" lang="zh-CN" altLang="en-US" dirty="0"/>
              <a:t>常数初始化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列表在运行时被构造，常数在编译时已确定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5CF9D-1F45-798E-BAB4-3B1D2F9AE1B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995118-4D6A-7A73-7F84-48595A63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239" y="717351"/>
            <a:ext cx="3904761" cy="43157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2FFFD2-BE44-722B-70AD-D6431D367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84" y="717351"/>
            <a:ext cx="3904761" cy="4656033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A03A9FD-805D-FDE2-70BD-96D7286797FA}"/>
              </a:ext>
            </a:extLst>
          </p:cNvPr>
          <p:cNvCxnSpPr/>
          <p:nvPr/>
        </p:nvCxnSpPr>
        <p:spPr>
          <a:xfrm>
            <a:off x="3897923" y="3101227"/>
            <a:ext cx="3165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84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1A0F-8AFA-417E-60C3-8A60229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引用计数</a:t>
            </a:r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90EFC-E6DA-7273-9A12-B38D7310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3650" cy="414142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传参过程中临时生成的对象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列表、二元表达式、常数、</a:t>
            </a:r>
            <a:r>
              <a:rPr kumimoji="1" lang="en-US" altLang="zh-CN" dirty="0"/>
              <a:t>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5CF9D-1F45-798E-BAB4-3B1D2F9AE1B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7F60E9-B83E-058B-24E8-A0B6EB8B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09" y="2716579"/>
            <a:ext cx="4623491" cy="41414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7C0C28-C0C2-9F21-9FE7-3B48AA1A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4747226" cy="56422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6E7744-7FE5-E404-F3C4-A23151DC1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638" y="3896335"/>
            <a:ext cx="5016500" cy="28448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27642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1A0F-8AFA-417E-60C3-8A60229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引用计数</a:t>
            </a:r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5CF9D-1F45-798E-BAB4-3B1D2F9AE1B5}"/>
              </a:ext>
            </a:extLst>
          </p:cNvPr>
          <p:cNvSpPr txBox="1"/>
          <p:nvPr/>
        </p:nvSpPr>
        <p:spPr>
          <a:xfrm>
            <a:off x="0" y="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1260DD-60E5-9540-06B8-255D78CC1134}"/>
              </a:ext>
            </a:extLst>
          </p:cNvPr>
          <p:cNvSpPr txBox="1"/>
          <p:nvPr/>
        </p:nvSpPr>
        <p:spPr>
          <a:xfrm>
            <a:off x="887326" y="5672071"/>
            <a:ext cx="44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Interactive Interpreter(e.g. </a:t>
            </a:r>
            <a:r>
              <a:rPr kumimoji="1" lang="en-US" altLang="zh-CN" dirty="0" err="1"/>
              <a:t>Jupyter</a:t>
            </a:r>
            <a:r>
              <a:rPr kumimoji="1" lang="en-US" altLang="zh-CN" dirty="0"/>
              <a:t> notebook)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D430F4-767B-BEF4-985E-7B2ABBE83F05}"/>
              </a:ext>
            </a:extLst>
          </p:cNvPr>
          <p:cNvSpPr txBox="1"/>
          <p:nvPr/>
        </p:nvSpPr>
        <p:spPr>
          <a:xfrm>
            <a:off x="7825464" y="5672071"/>
            <a:ext cx="17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python &lt;</a:t>
            </a:r>
            <a:r>
              <a:rPr kumimoji="1" lang="en-US" altLang="zh-CN" dirty="0" err="1"/>
              <a:t>file.py</a:t>
            </a:r>
            <a:r>
              <a:rPr kumimoji="1" lang="en-US" altLang="zh-CN" dirty="0"/>
              <a:t>&gt;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9E9B42F-B24D-D07B-7120-82091494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96" y="3429000"/>
            <a:ext cx="4875924" cy="482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ED5739-5CDC-A103-E26C-EE795AA3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850" y="3013710"/>
            <a:ext cx="2819400" cy="15621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4084B8E-06C5-F0DC-274F-D30E851290D6}"/>
              </a:ext>
            </a:extLst>
          </p:cNvPr>
          <p:cNvSpPr txBox="1">
            <a:spLocks/>
          </p:cNvSpPr>
          <p:nvPr/>
        </p:nvSpPr>
        <p:spPr>
          <a:xfrm>
            <a:off x="838199" y="1541201"/>
            <a:ext cx="10863650" cy="1407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为何有时</a:t>
            </a:r>
            <a:r>
              <a:rPr kumimoji="1" lang="en-US" altLang="zh-CN" dirty="0" err="1"/>
              <a:t>jupyter</a:t>
            </a:r>
            <a:r>
              <a:rPr kumimoji="1" lang="en-US" altLang="zh-CN" dirty="0"/>
              <a:t> notebook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的运行结果不一样？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849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{ECC9F08D-E716-5C42-B528-8E30C56AE420}tf10001069</Template>
  <TotalTime>2119</TotalTime>
  <Words>1472</Words>
  <Application>Microsoft Macintosh PowerPoint</Application>
  <PresentationFormat>宽屏</PresentationFormat>
  <Paragraphs>217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Calibri</vt:lpstr>
      <vt:lpstr>等线</vt:lpstr>
      <vt:lpstr>Calibri Light</vt:lpstr>
      <vt:lpstr>Menlo</vt:lpstr>
      <vt:lpstr>Arial</vt:lpstr>
      <vt:lpstr>Office 主题​​</vt:lpstr>
      <vt:lpstr>第三次作业讲评</vt:lpstr>
      <vt:lpstr>引用计数</vt:lpstr>
      <vt:lpstr>引用计数</vt:lpstr>
      <vt:lpstr>引用计数</vt:lpstr>
      <vt:lpstr>引用计数</vt:lpstr>
      <vt:lpstr>引用计数</vt:lpstr>
      <vt:lpstr>引用计数*</vt:lpstr>
      <vt:lpstr>引用计数*</vt:lpstr>
      <vt:lpstr>引用计数*</vt:lpstr>
      <vt:lpstr>引用计数*</vt:lpstr>
      <vt:lpstr>关于iterator</vt:lpstr>
      <vt:lpstr>继承</vt:lpstr>
      <vt:lpstr>继承</vt:lpstr>
      <vt:lpstr>基础练习</vt:lpstr>
      <vt:lpstr>基础练习</vt:lpstr>
      <vt:lpstr>基础练习</vt:lpstr>
      <vt:lpstr>__getitem__, __setitem__</vt:lpstr>
      <vt:lpstr>__getitem__, __setitem__</vt:lpstr>
      <vt:lpstr>基础练习</vt:lpstr>
      <vt:lpstr>基础练习</vt:lpstr>
      <vt:lpstr>基础练习</vt:lpstr>
      <vt:lpstr>基础练习</vt:lpstr>
      <vt:lpstr>基础练习</vt:lpstr>
      <vt:lpstr>进阶练习</vt:lpstr>
      <vt:lpstr>进阶练习</vt:lpstr>
      <vt:lpstr>进阶练习</vt:lpstr>
      <vt:lpstr>Yield from</vt:lpstr>
      <vt:lpstr>Yield from</vt:lpstr>
      <vt:lpstr>Yield from*</vt:lpstr>
      <vt:lpstr>Yield from*</vt:lpstr>
      <vt:lpstr>进阶练习</vt:lpstr>
      <vt:lpstr>进阶练习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第三次作业讲评</dc:title>
  <dc:creator>朱成轩</dc:creator>
  <cp:lastModifiedBy>朱成轩</cp:lastModifiedBy>
  <cp:revision>67</cp:revision>
  <dcterms:created xsi:type="dcterms:W3CDTF">2023-03-02T14:10:18Z</dcterms:created>
  <dcterms:modified xsi:type="dcterms:W3CDTF">2023-03-06T04:41:30Z</dcterms:modified>
</cp:coreProperties>
</file>